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596" r:id="rId2"/>
    <p:sldId id="593" r:id="rId3"/>
    <p:sldId id="399" r:id="rId4"/>
    <p:sldId id="402" r:id="rId5"/>
    <p:sldId id="403" r:id="rId6"/>
    <p:sldId id="404" r:id="rId7"/>
    <p:sldId id="550" r:id="rId8"/>
    <p:sldId id="405" r:id="rId9"/>
    <p:sldId id="551" r:id="rId10"/>
    <p:sldId id="554" r:id="rId11"/>
    <p:sldId id="555" r:id="rId12"/>
    <p:sldId id="556" r:id="rId13"/>
    <p:sldId id="557" r:id="rId14"/>
    <p:sldId id="558" r:id="rId15"/>
    <p:sldId id="559" r:id="rId16"/>
    <p:sldId id="560" r:id="rId17"/>
    <p:sldId id="563" r:id="rId18"/>
    <p:sldId id="564" r:id="rId19"/>
    <p:sldId id="591" r:id="rId20"/>
    <p:sldId id="542" r:id="rId21"/>
    <p:sldId id="589" r:id="rId22"/>
    <p:sldId id="434" r:id="rId23"/>
    <p:sldId id="592" r:id="rId24"/>
    <p:sldId id="406" r:id="rId25"/>
    <p:sldId id="370" r:id="rId26"/>
    <p:sldId id="355" r:id="rId27"/>
    <p:sldId id="467" r:id="rId28"/>
    <p:sldId id="496" r:id="rId29"/>
    <p:sldId id="336" r:id="rId30"/>
    <p:sldId id="598" r:id="rId31"/>
    <p:sldId id="599" r:id="rId32"/>
    <p:sldId id="595" r:id="rId33"/>
    <p:sldId id="543" r:id="rId34"/>
    <p:sldId id="41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5"/>
    <p:restoredTop sz="94167" autoAdjust="0"/>
  </p:normalViewPr>
  <p:slideViewPr>
    <p:cSldViewPr snapToGrid="0" snapToObjects="1">
      <p:cViewPr>
        <p:scale>
          <a:sx n="114" d="100"/>
          <a:sy n="114" d="100"/>
        </p:scale>
        <p:origin x="-4096" y="-1536"/>
      </p:cViewPr>
      <p:guideLst>
        <p:guide orient="horz" pos="2160"/>
        <p:guide pos="2880"/>
      </p:guideLst>
    </p:cSldViewPr>
  </p:slideViewPr>
  <p:notesTextViewPr>
    <p:cViewPr>
      <p:scale>
        <a:sx n="100" d="100"/>
        <a:sy n="100" d="100"/>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421495-3FBD-184C-AB9B-7D91CE0A5240}" type="datetimeFigureOut">
              <a:rPr lang="en-US" smtClean="0"/>
              <a:t>7/10/17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531799-D502-9C42-9724-E721B1BF15C5}" type="slidenum">
              <a:rPr lang="en-US" smtClean="0"/>
              <a:t>‹#›</a:t>
            </a:fld>
            <a:endParaRPr lang="en-US"/>
          </a:p>
        </p:txBody>
      </p:sp>
    </p:spTree>
    <p:extLst>
      <p:ext uri="{BB962C8B-B14F-4D97-AF65-F5344CB8AC3E}">
        <p14:creationId xmlns:p14="http://schemas.microsoft.com/office/powerpoint/2010/main" val="42602514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F62D6E1-25CD-194E-AFF5-68918A85ECF3}" type="slidenum">
              <a:rPr lang="en-US"/>
              <a:pPr>
                <a:defRPr/>
              </a:pPr>
              <a:t>1</a:t>
            </a:fld>
            <a:endParaRPr lang="en-US"/>
          </a:p>
        </p:txBody>
      </p:sp>
      <p:sp>
        <p:nvSpPr>
          <p:cNvPr id="1873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8739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p:txBody>
          <a:bodyPr/>
          <a:lstStyle/>
          <a:p>
            <a:pPr>
              <a:defRPr/>
            </a:pPr>
            <a:fld id="{1E3C8A97-C515-F448-AF0F-2B7F02793DF9}" type="slidenum">
              <a:rPr lang="en-US" smtClean="0"/>
              <a:pPr>
                <a:defRPr/>
              </a:pPr>
              <a:t>24</a:t>
            </a:fld>
            <a:endParaRPr lang="en-US" smtClean="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554" eaLnBrk="0" hangingPunct="0">
              <a:defRPr sz="1600" b="1">
                <a:solidFill>
                  <a:srgbClr val="009900"/>
                </a:solidFill>
                <a:latin typeface="Arial" charset="0"/>
                <a:ea typeface="ＭＳ Ｐゴシック" charset="0"/>
                <a:cs typeface="ＭＳ Ｐゴシック" charset="0"/>
              </a:defRPr>
            </a:lvl1pPr>
            <a:lvl2pPr marL="719770" indent="-276835" defTabSz="913554" eaLnBrk="0" hangingPunct="0">
              <a:defRPr sz="1600" b="1">
                <a:solidFill>
                  <a:srgbClr val="009900"/>
                </a:solidFill>
                <a:latin typeface="Arial" charset="0"/>
                <a:ea typeface="ＭＳ Ｐゴシック" charset="0"/>
              </a:defRPr>
            </a:lvl2pPr>
            <a:lvl3pPr marL="1107338" indent="-221468" defTabSz="913554" eaLnBrk="0" hangingPunct="0">
              <a:defRPr sz="1600" b="1">
                <a:solidFill>
                  <a:srgbClr val="009900"/>
                </a:solidFill>
                <a:latin typeface="Arial" charset="0"/>
                <a:ea typeface="ＭＳ Ｐゴシック" charset="0"/>
              </a:defRPr>
            </a:lvl3pPr>
            <a:lvl4pPr marL="1550274" indent="-221468" defTabSz="913554" eaLnBrk="0" hangingPunct="0">
              <a:defRPr sz="1600" b="1">
                <a:solidFill>
                  <a:srgbClr val="009900"/>
                </a:solidFill>
                <a:latin typeface="Arial" charset="0"/>
                <a:ea typeface="ＭＳ Ｐゴシック" charset="0"/>
              </a:defRPr>
            </a:lvl4pPr>
            <a:lvl5pPr marL="1993209" indent="-221468" defTabSz="913554" eaLnBrk="0" hangingPunct="0">
              <a:defRPr sz="1600" b="1">
                <a:solidFill>
                  <a:srgbClr val="009900"/>
                </a:solidFill>
                <a:latin typeface="Arial" charset="0"/>
                <a:ea typeface="ＭＳ Ｐゴシック" charset="0"/>
              </a:defRPr>
            </a:lvl5pPr>
            <a:lvl6pPr marL="2436144" indent="-221468" defTabSz="913554" eaLnBrk="0" fontAlgn="base" hangingPunct="0">
              <a:spcBef>
                <a:spcPct val="50000"/>
              </a:spcBef>
              <a:spcAft>
                <a:spcPct val="0"/>
              </a:spcAft>
              <a:defRPr sz="1600" b="1">
                <a:solidFill>
                  <a:srgbClr val="009900"/>
                </a:solidFill>
                <a:latin typeface="Arial" charset="0"/>
                <a:ea typeface="ＭＳ Ｐゴシック" charset="0"/>
              </a:defRPr>
            </a:lvl6pPr>
            <a:lvl7pPr marL="2879080" indent="-221468" defTabSz="913554" eaLnBrk="0" fontAlgn="base" hangingPunct="0">
              <a:spcBef>
                <a:spcPct val="50000"/>
              </a:spcBef>
              <a:spcAft>
                <a:spcPct val="0"/>
              </a:spcAft>
              <a:defRPr sz="1600" b="1">
                <a:solidFill>
                  <a:srgbClr val="009900"/>
                </a:solidFill>
                <a:latin typeface="Arial" charset="0"/>
                <a:ea typeface="ＭＳ Ｐゴシック" charset="0"/>
              </a:defRPr>
            </a:lvl7pPr>
            <a:lvl8pPr marL="3322015" indent="-221468" defTabSz="913554" eaLnBrk="0" fontAlgn="base" hangingPunct="0">
              <a:spcBef>
                <a:spcPct val="50000"/>
              </a:spcBef>
              <a:spcAft>
                <a:spcPct val="0"/>
              </a:spcAft>
              <a:defRPr sz="1600" b="1">
                <a:solidFill>
                  <a:srgbClr val="009900"/>
                </a:solidFill>
                <a:latin typeface="Arial" charset="0"/>
                <a:ea typeface="ＭＳ Ｐゴシック" charset="0"/>
              </a:defRPr>
            </a:lvl8pPr>
            <a:lvl9pPr marL="3764951" indent="-221468" defTabSz="913554" eaLnBrk="0" fontAlgn="base" hangingPunct="0">
              <a:spcBef>
                <a:spcPct val="50000"/>
              </a:spcBef>
              <a:spcAft>
                <a:spcPct val="0"/>
              </a:spcAft>
              <a:defRPr sz="1600" b="1">
                <a:solidFill>
                  <a:srgbClr val="009900"/>
                </a:solidFill>
                <a:latin typeface="Arial" charset="0"/>
                <a:ea typeface="ＭＳ Ｐゴシック" charset="0"/>
              </a:defRPr>
            </a:lvl9pPr>
          </a:lstStyle>
          <a:p>
            <a:pPr eaLnBrk="1" hangingPunct="1"/>
            <a:fld id="{AA3AF87A-BB1B-FB48-BFA3-C5BCA22BD9F7}" type="slidenum">
              <a:rPr lang="en-US" sz="1200" b="0">
                <a:solidFill>
                  <a:schemeClr val="tx1"/>
                </a:solidFill>
              </a:rPr>
              <a:pPr eaLnBrk="1" hangingPunct="1"/>
              <a:t>25</a:t>
            </a:fld>
            <a:endParaRPr lang="en-US" sz="1200" b="0">
              <a:solidFill>
                <a:schemeClr val="tx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78C39B-D03A-A04A-9B87-F7EFB3B7E303}" type="slidenum">
              <a:rPr lang="en-US"/>
              <a:pPr/>
              <a:t>27</a:t>
            </a:fld>
            <a:endParaRPr lang="en-US"/>
          </a:p>
        </p:txBody>
      </p:sp>
      <p:sp>
        <p:nvSpPr>
          <p:cNvPr id="2508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088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ln>
            <a:miter lim="800000"/>
            <a:headEnd/>
            <a:tailEnd/>
          </a:ln>
        </p:spPr>
        <p:txBody>
          <a:bodyPr/>
          <a:lstStyle/>
          <a:p>
            <a:pPr>
              <a:defRPr/>
            </a:pPr>
            <a:fld id="{64DA96E5-DDE0-3D43-8907-B100BBE4A0DC}" type="slidenum">
              <a:rPr lang="en-US"/>
              <a:pPr>
                <a:defRPr/>
              </a:pPr>
              <a:t>29</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p:txBody>
          <a:bodyPr/>
          <a:lstStyle/>
          <a:p>
            <a:pPr>
              <a:defRPr/>
            </a:pPr>
            <a:endParaRPr lang="en-US" smtClean="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CB5B1B-3161-45BC-9366-0AEB1F46DEB2}" type="slidenum">
              <a:rPr lang="en-US" smtClean="0"/>
              <a:pPr/>
              <a:t>7</a:t>
            </a:fld>
            <a:endParaRPr lang="en-US"/>
          </a:p>
        </p:txBody>
      </p:sp>
    </p:spTree>
    <p:extLst>
      <p:ext uri="{BB962C8B-B14F-4D97-AF65-F5344CB8AC3E}">
        <p14:creationId xmlns:p14="http://schemas.microsoft.com/office/powerpoint/2010/main" val="231275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58ADEF27-1A81-41B2-9D3F-404185A253B7}" type="slidenum">
              <a:rPr lang="en-US" smtClean="0"/>
              <a:pPr/>
              <a:t>9</a:t>
            </a:fld>
            <a:endParaRPr lang="en-US" smtClean="0"/>
          </a:p>
        </p:txBody>
      </p:sp>
      <p:sp>
        <p:nvSpPr>
          <p:cNvPr id="60419" name="Rectangle 2"/>
          <p:cNvSpPr>
            <a:spLocks noGrp="1" noRot="1" noChangeAspect="1" noChangeArrowheads="1" noTextEdit="1"/>
          </p:cNvSpPr>
          <p:nvPr>
            <p:ph type="sldImg"/>
          </p:nvPr>
        </p:nvSpPr>
        <p:spPr>
          <a:xfrm>
            <a:off x="1144588" y="685800"/>
            <a:ext cx="4572000" cy="3429000"/>
          </a:xfrm>
          <a:ln/>
        </p:spPr>
      </p:sp>
      <p:sp>
        <p:nvSpPr>
          <p:cNvPr id="60420" name="Rectangle 3"/>
          <p:cNvSpPr>
            <a:spLocks noGrp="1" noChangeArrowheads="1"/>
          </p:cNvSpPr>
          <p:nvPr>
            <p:ph type="body" idx="1"/>
          </p:nvPr>
        </p:nvSpPr>
        <p:spPr>
          <a:xfrm>
            <a:off x="914400" y="4343080"/>
            <a:ext cx="5029200" cy="4115760"/>
          </a:xfrm>
          <a:noFill/>
          <a:ln/>
        </p:spPr>
        <p:txBody>
          <a:bodyPr/>
          <a:lstStyle/>
          <a:p>
            <a:pPr eaLnBrk="1" hangingPunct="1"/>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DD8FC181-05A4-44DE-A784-94ABE618A8F6}" type="slidenum">
              <a:rPr lang="en-US" smtClean="0">
                <a:latin typeface="Arial" pitchFamily="34" charset="0"/>
              </a:rPr>
              <a:pPr/>
              <a:t>10</a:t>
            </a:fld>
            <a:endParaRPr lang="en-US" smtClean="0">
              <a:latin typeface="Arial" pitchFamily="34" charset="0"/>
            </a:endParaRPr>
          </a:p>
        </p:txBody>
      </p:sp>
      <p:sp>
        <p:nvSpPr>
          <p:cNvPr id="67587" name="Rectangle 2"/>
          <p:cNvSpPr>
            <a:spLocks noGrp="1" noRot="1" noChangeAspect="1" noChangeArrowheads="1" noTextEdit="1"/>
          </p:cNvSpPr>
          <p:nvPr>
            <p:ph type="sldImg"/>
          </p:nvPr>
        </p:nvSpPr>
        <p:spPr>
          <a:xfrm>
            <a:off x="1152218" y="686570"/>
            <a:ext cx="4561246" cy="3428231"/>
          </a:xfrm>
          <a:ln/>
        </p:spPr>
      </p:sp>
      <p:sp>
        <p:nvSpPr>
          <p:cNvPr id="6758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404FC554-7A07-4D17-936F-00A52A1961DE}" type="slidenum">
              <a:rPr lang="en-US" smtClean="0">
                <a:latin typeface="Arial" pitchFamily="34" charset="0"/>
              </a:rPr>
              <a:pPr/>
              <a:t>11</a:t>
            </a:fld>
            <a:endParaRPr lang="en-US" smtClean="0">
              <a:latin typeface="Arial" pitchFamily="34" charset="0"/>
            </a:endParaRPr>
          </a:p>
        </p:txBody>
      </p:sp>
      <p:sp>
        <p:nvSpPr>
          <p:cNvPr id="68611" name="Rectangle 2"/>
          <p:cNvSpPr>
            <a:spLocks noGrp="1" noRot="1" noChangeAspect="1" noChangeArrowheads="1" noTextEdit="1"/>
          </p:cNvSpPr>
          <p:nvPr>
            <p:ph type="sldImg"/>
          </p:nvPr>
        </p:nvSpPr>
        <p:spPr>
          <a:xfrm>
            <a:off x="1150683" y="686570"/>
            <a:ext cx="4561245" cy="3428231"/>
          </a:xfrm>
          <a:ln/>
        </p:spPr>
      </p:sp>
      <p:sp>
        <p:nvSpPr>
          <p:cNvPr id="686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99DCBFF2-C31B-4096-B295-E8D9CACF4DCC}" type="slidenum">
              <a:rPr lang="en-US" smtClean="0">
                <a:latin typeface="Arial" pitchFamily="34" charset="0"/>
              </a:rPr>
              <a:pPr/>
              <a:t>12</a:t>
            </a:fld>
            <a:endParaRPr lang="en-US" smtClean="0">
              <a:latin typeface="Arial" pitchFamily="34" charset="0"/>
            </a:endParaRPr>
          </a:p>
        </p:txBody>
      </p:sp>
      <p:sp>
        <p:nvSpPr>
          <p:cNvPr id="69635" name="Rectangle 2"/>
          <p:cNvSpPr>
            <a:spLocks noGrp="1" noRot="1" noChangeAspect="1" noChangeArrowheads="1" noTextEdit="1"/>
          </p:cNvSpPr>
          <p:nvPr>
            <p:ph type="sldImg"/>
          </p:nvPr>
        </p:nvSpPr>
        <p:spPr>
          <a:xfrm>
            <a:off x="1153756" y="686570"/>
            <a:ext cx="4561245" cy="3428231"/>
          </a:xfrm>
          <a:ln/>
        </p:spPr>
      </p:sp>
      <p:sp>
        <p:nvSpPr>
          <p:cNvPr id="69636" name="Rectangle 3"/>
          <p:cNvSpPr>
            <a:spLocks noGrp="1" noChangeArrowheads="1"/>
          </p:cNvSpPr>
          <p:nvPr>
            <p:ph type="body" idx="1"/>
          </p:nvPr>
        </p:nvSpPr>
        <p:spPr>
          <a:xfrm>
            <a:off x="914094" y="4344170"/>
            <a:ext cx="5029815" cy="4114800"/>
          </a:xfrm>
          <a:noFill/>
          <a:ln/>
        </p:spPr>
        <p:txBody>
          <a:bodyPr/>
          <a:lstStyle/>
          <a:p>
            <a:pPr eaLnBrk="1" hangingPunct="1"/>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065A251-A5E7-4A14-A95F-9872C252C060}" type="slidenum">
              <a:rPr lang="en-US" smtClean="0">
                <a:latin typeface="Arial" pitchFamily="34" charset="0"/>
              </a:rPr>
              <a:pPr/>
              <a:t>16</a:t>
            </a:fld>
            <a:endParaRPr lang="en-US" smtClean="0">
              <a:latin typeface="Arial"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fld id="{B283237D-A035-CC40-A6B2-99856E949138}" type="slidenum">
              <a:rPr lang="en-US"/>
              <a:pPr/>
              <a:t>18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65C93BD-F263-494F-AB37-38834F9C607B}" type="slidenum">
              <a:rPr lang="en-US" smtClean="0"/>
              <a:pPr>
                <a:defRPr/>
              </a:pPr>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60E6B4-A779-774C-8743-C7BE83554C6A}"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3356459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60E6B4-A779-774C-8743-C7BE83554C6A}"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269812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60E6B4-A779-774C-8743-C7BE83554C6A}"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88583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60E6B4-A779-774C-8743-C7BE83554C6A}"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2904263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60E6B4-A779-774C-8743-C7BE83554C6A}"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2696241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60E6B4-A779-774C-8743-C7BE83554C6A}"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3680409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60E6B4-A779-774C-8743-C7BE83554C6A}" type="datetimeFigureOut">
              <a:rPr lang="en-US" smtClean="0"/>
              <a:t>7/10/17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89446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60E6B4-A779-774C-8743-C7BE83554C6A}" type="datetimeFigureOut">
              <a:rPr lang="en-US" smtClean="0"/>
              <a:t>7/10/17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185579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60E6B4-A779-774C-8743-C7BE83554C6A}" type="datetimeFigureOut">
              <a:rPr lang="en-US" smtClean="0"/>
              <a:t>7/10/17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328827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60E6B4-A779-774C-8743-C7BE83554C6A}"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58875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60E6B4-A779-774C-8743-C7BE83554C6A}"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77BE8A-6C11-1247-A2F7-B00D616D20FF}" type="slidenum">
              <a:rPr lang="en-US" smtClean="0"/>
              <a:t>‹#›</a:t>
            </a:fld>
            <a:endParaRPr lang="en-US"/>
          </a:p>
        </p:txBody>
      </p:sp>
    </p:spTree>
    <p:extLst>
      <p:ext uri="{BB962C8B-B14F-4D97-AF65-F5344CB8AC3E}">
        <p14:creationId xmlns:p14="http://schemas.microsoft.com/office/powerpoint/2010/main" val="7645580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60E6B4-A779-774C-8743-C7BE83554C6A}" type="datetimeFigureOut">
              <a:rPr lang="en-US" smtClean="0"/>
              <a:t>7/10/17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7BE8A-6C11-1247-A2F7-B00D616D20FF}" type="slidenum">
              <a:rPr lang="en-US" smtClean="0"/>
              <a:t>‹#›</a:t>
            </a:fld>
            <a:endParaRPr lang="en-US"/>
          </a:p>
        </p:txBody>
      </p:sp>
    </p:spTree>
    <p:extLst>
      <p:ext uri="{BB962C8B-B14F-4D97-AF65-F5344CB8AC3E}">
        <p14:creationId xmlns:p14="http://schemas.microsoft.com/office/powerpoint/2010/main" val="54184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emf"/><Relationship Id="rId5" Type="http://schemas.openxmlformats.org/officeDocument/2006/relationships/image" Target="../media/image26.emf"/><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418308" y="746698"/>
            <a:ext cx="658095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800" b="1" dirty="0" smtClean="0">
                <a:solidFill>
                  <a:srgbClr val="FF3300"/>
                </a:solidFill>
              </a:rPr>
              <a:t>Reproducibility in an evolutionary context:</a:t>
            </a:r>
          </a:p>
          <a:p>
            <a:pPr>
              <a:defRPr/>
            </a:pPr>
            <a:endParaRPr lang="en-US" sz="2800" b="1" dirty="0" smtClean="0">
              <a:solidFill>
                <a:srgbClr val="FF3300"/>
              </a:solidFill>
            </a:endParaRPr>
          </a:p>
          <a:p>
            <a:pPr>
              <a:defRPr/>
            </a:pPr>
            <a:r>
              <a:rPr lang="en-US" sz="2800" b="1" dirty="0" smtClean="0">
                <a:solidFill>
                  <a:srgbClr val="3366FF"/>
                </a:solidFill>
              </a:rPr>
              <a:t>         Its Ontology  and  Epistemology </a:t>
            </a:r>
          </a:p>
        </p:txBody>
      </p:sp>
      <p:sp>
        <p:nvSpPr>
          <p:cNvPr id="7" name="TextBox 6"/>
          <p:cNvSpPr txBox="1"/>
          <p:nvPr/>
        </p:nvSpPr>
        <p:spPr>
          <a:xfrm>
            <a:off x="2946891" y="4732823"/>
            <a:ext cx="2267568" cy="1477328"/>
          </a:xfrm>
          <a:prstGeom prst="rect">
            <a:avLst/>
          </a:prstGeom>
          <a:noFill/>
        </p:spPr>
        <p:txBody>
          <a:bodyPr wrap="none" rtlCol="0">
            <a:spAutoFit/>
          </a:bodyPr>
          <a:lstStyle/>
          <a:p>
            <a:r>
              <a:rPr lang="en-US" dirty="0" smtClean="0"/>
              <a:t>Ken Weiss</a:t>
            </a:r>
          </a:p>
          <a:p>
            <a:r>
              <a:rPr lang="en-US" dirty="0" err="1" smtClean="0"/>
              <a:t>Dept</a:t>
            </a:r>
            <a:r>
              <a:rPr lang="en-US" dirty="0" smtClean="0"/>
              <a:t> of Anthropology</a:t>
            </a:r>
          </a:p>
          <a:p>
            <a:r>
              <a:rPr lang="en-US" dirty="0" smtClean="0"/>
              <a:t>Penn State</a:t>
            </a:r>
          </a:p>
          <a:p>
            <a:endParaRPr lang="en-US" dirty="0" smtClean="0"/>
          </a:p>
          <a:p>
            <a:r>
              <a:rPr lang="en-US" dirty="0" smtClean="0"/>
              <a:t>       July, 2017</a:t>
            </a:r>
            <a:endParaRPr lang="en-US" dirty="0"/>
          </a:p>
        </p:txBody>
      </p:sp>
    </p:spTree>
    <p:extLst>
      <p:ext uri="{BB962C8B-B14F-4D97-AF65-F5344CB8AC3E}">
        <p14:creationId xmlns:p14="http://schemas.microsoft.com/office/powerpoint/2010/main" val="32023131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Mute swan with fanned tail"/>
          <p:cNvPicPr>
            <a:picLocks noChangeAspect="1" noChangeArrowheads="1"/>
          </p:cNvPicPr>
          <p:nvPr/>
        </p:nvPicPr>
        <p:blipFill>
          <a:blip r:embed="rId3" cstate="print"/>
          <a:srcRect/>
          <a:stretch>
            <a:fillRect/>
          </a:stretch>
        </p:blipFill>
        <p:spPr bwMode="auto">
          <a:xfrm>
            <a:off x="1116013" y="1196975"/>
            <a:ext cx="6913562" cy="5186363"/>
          </a:xfrm>
          <a:prstGeom prst="rect">
            <a:avLst/>
          </a:prstGeom>
          <a:noFill/>
          <a:ln w="9525">
            <a:noFill/>
            <a:miter lim="800000"/>
            <a:headEnd/>
            <a:tailEnd/>
          </a:ln>
        </p:spPr>
      </p:pic>
      <p:sp>
        <p:nvSpPr>
          <p:cNvPr id="21507" name="Text Box 3"/>
          <p:cNvSpPr txBox="1">
            <a:spLocks noChangeArrowheads="1"/>
          </p:cNvSpPr>
          <p:nvPr/>
        </p:nvSpPr>
        <p:spPr bwMode="auto">
          <a:xfrm>
            <a:off x="4787900" y="6453188"/>
            <a:ext cx="4119563" cy="274637"/>
          </a:xfrm>
          <a:prstGeom prst="rect">
            <a:avLst/>
          </a:prstGeom>
          <a:noFill/>
          <a:ln w="9525">
            <a:noFill/>
            <a:miter lim="800000"/>
            <a:headEnd/>
            <a:tailEnd/>
          </a:ln>
        </p:spPr>
        <p:txBody>
          <a:bodyPr wrap="none">
            <a:spAutoFit/>
          </a:bodyPr>
          <a:lstStyle/>
          <a:p>
            <a:r>
              <a:rPr lang="en-US" sz="1200"/>
              <a:t>River Ouse, Cambridgeshire, 2005 (photo by A Buchanan)</a:t>
            </a:r>
          </a:p>
        </p:txBody>
      </p:sp>
      <p:sp>
        <p:nvSpPr>
          <p:cNvPr id="146436" name="Text Box 4"/>
          <p:cNvSpPr txBox="1">
            <a:spLocks noChangeArrowheads="1"/>
          </p:cNvSpPr>
          <p:nvPr/>
        </p:nvSpPr>
        <p:spPr bwMode="auto">
          <a:xfrm>
            <a:off x="2051050" y="1916113"/>
            <a:ext cx="4570413" cy="588962"/>
          </a:xfrm>
          <a:prstGeom prst="rect">
            <a:avLst/>
          </a:prstGeom>
          <a:solidFill>
            <a:srgbClr val="969696"/>
          </a:solidFill>
          <a:ln w="9525">
            <a:solidFill>
              <a:schemeClr val="tx1"/>
            </a:solidFill>
            <a:miter lim="800000"/>
            <a:headEnd/>
            <a:tailEnd/>
          </a:ln>
        </p:spPr>
        <p:txBody>
          <a:bodyPr wrap="none">
            <a:spAutoFit/>
          </a:bodyPr>
          <a:lstStyle/>
          <a:p>
            <a:r>
              <a:rPr lang="en-GB" sz="3200">
                <a:solidFill>
                  <a:schemeClr val="bg1"/>
                </a:solidFill>
              </a:rPr>
              <a:t>“All swans are white…..”</a:t>
            </a:r>
          </a:p>
        </p:txBody>
      </p:sp>
      <p:sp>
        <p:nvSpPr>
          <p:cNvPr id="21509" name="Text Box 5"/>
          <p:cNvSpPr txBox="1">
            <a:spLocks noChangeArrowheads="1"/>
          </p:cNvSpPr>
          <p:nvPr/>
        </p:nvSpPr>
        <p:spPr bwMode="auto">
          <a:xfrm>
            <a:off x="1042988" y="476250"/>
            <a:ext cx="7697787" cy="396875"/>
          </a:xfrm>
          <a:prstGeom prst="rect">
            <a:avLst/>
          </a:prstGeom>
          <a:noFill/>
          <a:ln w="9525" algn="ctr">
            <a:noFill/>
            <a:miter lim="800000"/>
            <a:headEnd/>
            <a:tailEnd/>
          </a:ln>
        </p:spPr>
        <p:txBody>
          <a:bodyPr wrap="none">
            <a:spAutoFit/>
          </a:bodyPr>
          <a:lstStyle/>
          <a:p>
            <a:pPr>
              <a:spcBef>
                <a:spcPct val="50000"/>
              </a:spcBef>
            </a:pPr>
            <a:r>
              <a:rPr lang="en-US" sz="2000" b="1">
                <a:solidFill>
                  <a:srgbClr val="0066FF"/>
                </a:solidFill>
              </a:rPr>
              <a:t>A famous example of the problem with inference by </a:t>
            </a:r>
            <a:r>
              <a:rPr lang="en-US" sz="2000" b="1">
                <a:solidFill>
                  <a:srgbClr val="FF0000"/>
                </a:solidFill>
              </a:rPr>
              <a:t>induction</a:t>
            </a:r>
            <a:r>
              <a:rPr lang="en-US" sz="2000" b="1">
                <a:solidFill>
                  <a:srgbClr val="0066FF"/>
                </a:solidFill>
              </a:rPr>
              <a:t>:</a:t>
            </a:r>
          </a:p>
        </p:txBody>
      </p:sp>
    </p:spTree>
    <p:extLst>
      <p:ext uri="{BB962C8B-B14F-4D97-AF65-F5344CB8AC3E}">
        <p14:creationId xmlns:p14="http://schemas.microsoft.com/office/powerpoint/2010/main" val="2532364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a:stretch>
            <a:fillRect/>
          </a:stretch>
        </p:blipFill>
        <p:spPr bwMode="auto">
          <a:xfrm>
            <a:off x="2700338" y="2636838"/>
            <a:ext cx="990600" cy="701675"/>
          </a:xfrm>
          <a:prstGeom prst="rect">
            <a:avLst/>
          </a:prstGeom>
          <a:noFill/>
          <a:ln w="9525">
            <a:noFill/>
            <a:miter lim="800000"/>
            <a:headEnd/>
            <a:tailEnd/>
          </a:ln>
        </p:spPr>
      </p:pic>
      <p:grpSp>
        <p:nvGrpSpPr>
          <p:cNvPr id="2" name="Group 3"/>
          <p:cNvGrpSpPr>
            <a:grpSpLocks/>
          </p:cNvGrpSpPr>
          <p:nvPr/>
        </p:nvGrpSpPr>
        <p:grpSpPr bwMode="auto">
          <a:xfrm>
            <a:off x="1619250" y="1196975"/>
            <a:ext cx="4541838" cy="5146675"/>
            <a:chOff x="884" y="618"/>
            <a:chExt cx="2861" cy="3242"/>
          </a:xfrm>
        </p:grpSpPr>
        <p:pic>
          <p:nvPicPr>
            <p:cNvPr id="22551" name="Picture 4"/>
            <p:cNvPicPr>
              <a:picLocks noChangeAspect="1" noChangeArrowheads="1"/>
            </p:cNvPicPr>
            <p:nvPr/>
          </p:nvPicPr>
          <p:blipFill>
            <a:blip r:embed="rId3" cstate="print"/>
            <a:srcRect/>
            <a:stretch>
              <a:fillRect/>
            </a:stretch>
          </p:blipFill>
          <p:spPr bwMode="auto">
            <a:xfrm>
              <a:off x="2290" y="1162"/>
              <a:ext cx="624" cy="442"/>
            </a:xfrm>
            <a:prstGeom prst="rect">
              <a:avLst/>
            </a:prstGeom>
            <a:noFill/>
            <a:ln w="9525">
              <a:noFill/>
              <a:miter lim="800000"/>
              <a:headEnd/>
              <a:tailEnd/>
            </a:ln>
          </p:spPr>
        </p:pic>
        <p:pic>
          <p:nvPicPr>
            <p:cNvPr id="22552" name="Picture 5"/>
            <p:cNvPicPr>
              <a:picLocks noChangeAspect="1" noChangeArrowheads="1"/>
            </p:cNvPicPr>
            <p:nvPr/>
          </p:nvPicPr>
          <p:blipFill>
            <a:blip r:embed="rId4" cstate="print"/>
            <a:srcRect/>
            <a:stretch>
              <a:fillRect/>
            </a:stretch>
          </p:blipFill>
          <p:spPr bwMode="auto">
            <a:xfrm>
              <a:off x="1383" y="618"/>
              <a:ext cx="624" cy="442"/>
            </a:xfrm>
            <a:prstGeom prst="rect">
              <a:avLst/>
            </a:prstGeom>
            <a:noFill/>
            <a:ln w="9525">
              <a:noFill/>
              <a:miter lim="800000"/>
              <a:headEnd/>
              <a:tailEnd/>
            </a:ln>
          </p:spPr>
        </p:pic>
        <p:pic>
          <p:nvPicPr>
            <p:cNvPr id="22553" name="Picture 6"/>
            <p:cNvPicPr>
              <a:picLocks noChangeAspect="1" noChangeArrowheads="1"/>
            </p:cNvPicPr>
            <p:nvPr/>
          </p:nvPicPr>
          <p:blipFill>
            <a:blip r:embed="rId4" cstate="print"/>
            <a:srcRect/>
            <a:stretch>
              <a:fillRect/>
            </a:stretch>
          </p:blipFill>
          <p:spPr bwMode="auto">
            <a:xfrm>
              <a:off x="2517" y="2659"/>
              <a:ext cx="624" cy="442"/>
            </a:xfrm>
            <a:prstGeom prst="rect">
              <a:avLst/>
            </a:prstGeom>
            <a:noFill/>
            <a:ln w="9525">
              <a:noFill/>
              <a:miter lim="800000"/>
              <a:headEnd/>
              <a:tailEnd/>
            </a:ln>
          </p:spPr>
        </p:pic>
        <p:pic>
          <p:nvPicPr>
            <p:cNvPr id="22554" name="Picture 7"/>
            <p:cNvPicPr>
              <a:picLocks noChangeAspect="1" noChangeArrowheads="1"/>
            </p:cNvPicPr>
            <p:nvPr/>
          </p:nvPicPr>
          <p:blipFill>
            <a:blip r:embed="rId5" cstate="print"/>
            <a:srcRect/>
            <a:stretch>
              <a:fillRect/>
            </a:stretch>
          </p:blipFill>
          <p:spPr bwMode="auto">
            <a:xfrm>
              <a:off x="884" y="3385"/>
              <a:ext cx="638" cy="475"/>
            </a:xfrm>
            <a:prstGeom prst="rect">
              <a:avLst/>
            </a:prstGeom>
            <a:noFill/>
            <a:ln w="9525">
              <a:noFill/>
              <a:miter lim="800000"/>
              <a:headEnd/>
              <a:tailEnd/>
            </a:ln>
          </p:spPr>
        </p:pic>
        <p:pic>
          <p:nvPicPr>
            <p:cNvPr id="22555" name="Picture 8"/>
            <p:cNvPicPr>
              <a:picLocks noChangeAspect="1" noChangeArrowheads="1"/>
            </p:cNvPicPr>
            <p:nvPr/>
          </p:nvPicPr>
          <p:blipFill>
            <a:blip r:embed="rId5" cstate="print"/>
            <a:srcRect/>
            <a:stretch>
              <a:fillRect/>
            </a:stretch>
          </p:blipFill>
          <p:spPr bwMode="auto">
            <a:xfrm>
              <a:off x="3107" y="981"/>
              <a:ext cx="638" cy="475"/>
            </a:xfrm>
            <a:prstGeom prst="rect">
              <a:avLst/>
            </a:prstGeom>
            <a:noFill/>
            <a:ln w="9525">
              <a:noFill/>
              <a:miter lim="800000"/>
              <a:headEnd/>
              <a:tailEnd/>
            </a:ln>
          </p:spPr>
        </p:pic>
      </p:grpSp>
      <p:grpSp>
        <p:nvGrpSpPr>
          <p:cNvPr id="3" name="Group 9"/>
          <p:cNvGrpSpPr>
            <a:grpSpLocks/>
          </p:cNvGrpSpPr>
          <p:nvPr/>
        </p:nvGrpSpPr>
        <p:grpSpPr bwMode="auto">
          <a:xfrm>
            <a:off x="2987675" y="2349500"/>
            <a:ext cx="5981700" cy="3706813"/>
            <a:chOff x="1791" y="1480"/>
            <a:chExt cx="3768" cy="2335"/>
          </a:xfrm>
        </p:grpSpPr>
        <p:pic>
          <p:nvPicPr>
            <p:cNvPr id="22546" name="Picture 10"/>
            <p:cNvPicPr>
              <a:picLocks noChangeAspect="1" noChangeArrowheads="1"/>
            </p:cNvPicPr>
            <p:nvPr/>
          </p:nvPicPr>
          <p:blipFill>
            <a:blip r:embed="rId6" cstate="print"/>
            <a:srcRect/>
            <a:stretch>
              <a:fillRect/>
            </a:stretch>
          </p:blipFill>
          <p:spPr bwMode="auto">
            <a:xfrm>
              <a:off x="3424" y="2160"/>
              <a:ext cx="595" cy="379"/>
            </a:xfrm>
            <a:prstGeom prst="rect">
              <a:avLst/>
            </a:prstGeom>
            <a:noFill/>
            <a:ln w="9525">
              <a:noFill/>
              <a:miter lim="800000"/>
              <a:headEnd/>
              <a:tailEnd/>
            </a:ln>
          </p:spPr>
        </p:pic>
        <p:pic>
          <p:nvPicPr>
            <p:cNvPr id="22547" name="Picture 11"/>
            <p:cNvPicPr>
              <a:picLocks noChangeAspect="1" noChangeArrowheads="1"/>
            </p:cNvPicPr>
            <p:nvPr/>
          </p:nvPicPr>
          <p:blipFill>
            <a:blip r:embed="rId7" cstate="print"/>
            <a:srcRect/>
            <a:stretch>
              <a:fillRect/>
            </a:stretch>
          </p:blipFill>
          <p:spPr bwMode="auto">
            <a:xfrm>
              <a:off x="1791" y="2886"/>
              <a:ext cx="557" cy="365"/>
            </a:xfrm>
            <a:prstGeom prst="rect">
              <a:avLst/>
            </a:prstGeom>
            <a:noFill/>
            <a:ln w="9525">
              <a:noFill/>
              <a:miter lim="800000"/>
              <a:headEnd/>
              <a:tailEnd/>
            </a:ln>
          </p:spPr>
        </p:pic>
        <p:pic>
          <p:nvPicPr>
            <p:cNvPr id="22548" name="Picture 12"/>
            <p:cNvPicPr>
              <a:picLocks noChangeAspect="1" noChangeArrowheads="1"/>
            </p:cNvPicPr>
            <p:nvPr/>
          </p:nvPicPr>
          <p:blipFill>
            <a:blip r:embed="rId7" cstate="print"/>
            <a:srcRect/>
            <a:stretch>
              <a:fillRect/>
            </a:stretch>
          </p:blipFill>
          <p:spPr bwMode="auto">
            <a:xfrm>
              <a:off x="4195" y="2205"/>
              <a:ext cx="557" cy="365"/>
            </a:xfrm>
            <a:prstGeom prst="rect">
              <a:avLst/>
            </a:prstGeom>
            <a:noFill/>
            <a:ln w="9525">
              <a:noFill/>
              <a:miter lim="800000"/>
              <a:headEnd/>
              <a:tailEnd/>
            </a:ln>
          </p:spPr>
        </p:pic>
        <p:pic>
          <p:nvPicPr>
            <p:cNvPr id="22549" name="Picture 13"/>
            <p:cNvPicPr>
              <a:picLocks noChangeAspect="1" noChangeArrowheads="1"/>
            </p:cNvPicPr>
            <p:nvPr/>
          </p:nvPicPr>
          <p:blipFill>
            <a:blip r:embed="rId5" cstate="print"/>
            <a:srcRect/>
            <a:stretch>
              <a:fillRect/>
            </a:stretch>
          </p:blipFill>
          <p:spPr bwMode="auto">
            <a:xfrm>
              <a:off x="4921" y="1480"/>
              <a:ext cx="638" cy="475"/>
            </a:xfrm>
            <a:prstGeom prst="rect">
              <a:avLst/>
            </a:prstGeom>
            <a:noFill/>
            <a:ln w="9525">
              <a:noFill/>
              <a:miter lim="800000"/>
              <a:headEnd/>
              <a:tailEnd/>
            </a:ln>
          </p:spPr>
        </p:pic>
        <p:pic>
          <p:nvPicPr>
            <p:cNvPr id="22550" name="Picture 14" descr="Mute swan with fanned tail"/>
            <p:cNvPicPr>
              <a:picLocks noChangeAspect="1" noChangeArrowheads="1"/>
            </p:cNvPicPr>
            <p:nvPr/>
          </p:nvPicPr>
          <p:blipFill>
            <a:blip r:embed="rId8" cstate="print"/>
            <a:srcRect/>
            <a:stretch>
              <a:fillRect/>
            </a:stretch>
          </p:blipFill>
          <p:spPr bwMode="auto">
            <a:xfrm>
              <a:off x="2426" y="3339"/>
              <a:ext cx="635" cy="476"/>
            </a:xfrm>
            <a:prstGeom prst="rect">
              <a:avLst/>
            </a:prstGeom>
            <a:noFill/>
            <a:ln w="9525">
              <a:noFill/>
              <a:miter lim="800000"/>
              <a:headEnd/>
              <a:tailEnd/>
            </a:ln>
          </p:spPr>
        </p:pic>
      </p:grpSp>
      <p:grpSp>
        <p:nvGrpSpPr>
          <p:cNvPr id="4" name="Group 15"/>
          <p:cNvGrpSpPr>
            <a:grpSpLocks/>
          </p:cNvGrpSpPr>
          <p:nvPr/>
        </p:nvGrpSpPr>
        <p:grpSpPr bwMode="auto">
          <a:xfrm>
            <a:off x="1042988" y="260350"/>
            <a:ext cx="6213475" cy="5330825"/>
            <a:chOff x="385" y="482"/>
            <a:chExt cx="3914" cy="3358"/>
          </a:xfrm>
        </p:grpSpPr>
        <p:pic>
          <p:nvPicPr>
            <p:cNvPr id="22540" name="Picture 16"/>
            <p:cNvPicPr>
              <a:picLocks noChangeAspect="1" noChangeArrowheads="1"/>
            </p:cNvPicPr>
            <p:nvPr/>
          </p:nvPicPr>
          <p:blipFill>
            <a:blip r:embed="rId3" cstate="print"/>
            <a:srcRect/>
            <a:stretch>
              <a:fillRect/>
            </a:stretch>
          </p:blipFill>
          <p:spPr bwMode="auto">
            <a:xfrm>
              <a:off x="3651" y="1570"/>
              <a:ext cx="624" cy="442"/>
            </a:xfrm>
            <a:prstGeom prst="rect">
              <a:avLst/>
            </a:prstGeom>
            <a:noFill/>
            <a:ln w="9525">
              <a:noFill/>
              <a:miter lim="800000"/>
              <a:headEnd/>
              <a:tailEnd/>
            </a:ln>
          </p:spPr>
        </p:pic>
        <p:pic>
          <p:nvPicPr>
            <p:cNvPr id="22541" name="Picture 17"/>
            <p:cNvPicPr>
              <a:picLocks noChangeAspect="1" noChangeArrowheads="1"/>
            </p:cNvPicPr>
            <p:nvPr/>
          </p:nvPicPr>
          <p:blipFill>
            <a:blip r:embed="rId4" cstate="print"/>
            <a:srcRect/>
            <a:stretch>
              <a:fillRect/>
            </a:stretch>
          </p:blipFill>
          <p:spPr bwMode="auto">
            <a:xfrm>
              <a:off x="567" y="2704"/>
              <a:ext cx="624" cy="442"/>
            </a:xfrm>
            <a:prstGeom prst="rect">
              <a:avLst/>
            </a:prstGeom>
            <a:noFill/>
            <a:ln w="9525">
              <a:noFill/>
              <a:miter lim="800000"/>
              <a:headEnd/>
              <a:tailEnd/>
            </a:ln>
          </p:spPr>
        </p:pic>
        <p:pic>
          <p:nvPicPr>
            <p:cNvPr id="22542" name="Picture 18"/>
            <p:cNvPicPr>
              <a:picLocks noChangeAspect="1" noChangeArrowheads="1"/>
            </p:cNvPicPr>
            <p:nvPr/>
          </p:nvPicPr>
          <p:blipFill>
            <a:blip r:embed="rId7" cstate="print"/>
            <a:srcRect/>
            <a:stretch>
              <a:fillRect/>
            </a:stretch>
          </p:blipFill>
          <p:spPr bwMode="auto">
            <a:xfrm>
              <a:off x="3742" y="3475"/>
              <a:ext cx="557" cy="365"/>
            </a:xfrm>
            <a:prstGeom prst="rect">
              <a:avLst/>
            </a:prstGeom>
            <a:noFill/>
            <a:ln w="9525">
              <a:noFill/>
              <a:miter lim="800000"/>
              <a:headEnd/>
              <a:tailEnd/>
            </a:ln>
          </p:spPr>
        </p:pic>
        <p:pic>
          <p:nvPicPr>
            <p:cNvPr id="22543" name="Picture 19"/>
            <p:cNvPicPr>
              <a:picLocks noChangeAspect="1" noChangeArrowheads="1"/>
            </p:cNvPicPr>
            <p:nvPr/>
          </p:nvPicPr>
          <p:blipFill>
            <a:blip r:embed="rId7" cstate="print"/>
            <a:srcRect/>
            <a:stretch>
              <a:fillRect/>
            </a:stretch>
          </p:blipFill>
          <p:spPr bwMode="auto">
            <a:xfrm>
              <a:off x="3696" y="482"/>
              <a:ext cx="557" cy="365"/>
            </a:xfrm>
            <a:prstGeom prst="rect">
              <a:avLst/>
            </a:prstGeom>
            <a:noFill/>
            <a:ln w="9525">
              <a:noFill/>
              <a:miter lim="800000"/>
              <a:headEnd/>
              <a:tailEnd/>
            </a:ln>
          </p:spPr>
        </p:pic>
        <p:pic>
          <p:nvPicPr>
            <p:cNvPr id="22544" name="Picture 20" descr="Mute swan with fanned tail"/>
            <p:cNvPicPr>
              <a:picLocks noChangeAspect="1" noChangeArrowheads="1"/>
            </p:cNvPicPr>
            <p:nvPr/>
          </p:nvPicPr>
          <p:blipFill>
            <a:blip r:embed="rId8" cstate="print"/>
            <a:srcRect/>
            <a:stretch>
              <a:fillRect/>
            </a:stretch>
          </p:blipFill>
          <p:spPr bwMode="auto">
            <a:xfrm>
              <a:off x="385" y="2024"/>
              <a:ext cx="635" cy="476"/>
            </a:xfrm>
            <a:prstGeom prst="rect">
              <a:avLst/>
            </a:prstGeom>
            <a:noFill/>
            <a:ln w="9525">
              <a:noFill/>
              <a:miter lim="800000"/>
              <a:headEnd/>
              <a:tailEnd/>
            </a:ln>
          </p:spPr>
        </p:pic>
        <p:pic>
          <p:nvPicPr>
            <p:cNvPr id="22545" name="Picture 21" descr="Mute swan with fanned tail"/>
            <p:cNvPicPr>
              <a:picLocks noChangeAspect="1" noChangeArrowheads="1"/>
            </p:cNvPicPr>
            <p:nvPr/>
          </p:nvPicPr>
          <p:blipFill>
            <a:blip r:embed="rId8" cstate="print"/>
            <a:srcRect/>
            <a:stretch>
              <a:fillRect/>
            </a:stretch>
          </p:blipFill>
          <p:spPr bwMode="auto">
            <a:xfrm>
              <a:off x="2290" y="482"/>
              <a:ext cx="635" cy="476"/>
            </a:xfrm>
            <a:prstGeom prst="rect">
              <a:avLst/>
            </a:prstGeom>
            <a:noFill/>
            <a:ln w="9525">
              <a:noFill/>
              <a:miter lim="800000"/>
              <a:headEnd/>
              <a:tailEnd/>
            </a:ln>
          </p:spPr>
        </p:pic>
      </p:grpSp>
      <p:grpSp>
        <p:nvGrpSpPr>
          <p:cNvPr id="5" name="Group 22"/>
          <p:cNvGrpSpPr>
            <a:grpSpLocks/>
          </p:cNvGrpSpPr>
          <p:nvPr/>
        </p:nvGrpSpPr>
        <p:grpSpPr bwMode="auto">
          <a:xfrm>
            <a:off x="900113" y="908050"/>
            <a:ext cx="8064500" cy="4284663"/>
            <a:chOff x="431" y="436"/>
            <a:chExt cx="5080" cy="2699"/>
          </a:xfrm>
        </p:grpSpPr>
        <p:pic>
          <p:nvPicPr>
            <p:cNvPr id="22535" name="Picture 23"/>
            <p:cNvPicPr>
              <a:picLocks noChangeAspect="1" noChangeArrowheads="1"/>
            </p:cNvPicPr>
            <p:nvPr/>
          </p:nvPicPr>
          <p:blipFill>
            <a:blip r:embed="rId6" cstate="print"/>
            <a:srcRect/>
            <a:stretch>
              <a:fillRect/>
            </a:stretch>
          </p:blipFill>
          <p:spPr bwMode="auto">
            <a:xfrm>
              <a:off x="1429" y="2205"/>
              <a:ext cx="595" cy="379"/>
            </a:xfrm>
            <a:prstGeom prst="rect">
              <a:avLst/>
            </a:prstGeom>
            <a:noFill/>
            <a:ln w="9525">
              <a:noFill/>
              <a:miter lim="800000"/>
              <a:headEnd/>
              <a:tailEnd/>
            </a:ln>
          </p:spPr>
        </p:pic>
        <p:pic>
          <p:nvPicPr>
            <p:cNvPr id="22536" name="Picture 24"/>
            <p:cNvPicPr>
              <a:picLocks noChangeAspect="1" noChangeArrowheads="1"/>
            </p:cNvPicPr>
            <p:nvPr/>
          </p:nvPicPr>
          <p:blipFill>
            <a:blip r:embed="rId5" cstate="print"/>
            <a:srcRect/>
            <a:stretch>
              <a:fillRect/>
            </a:stretch>
          </p:blipFill>
          <p:spPr bwMode="auto">
            <a:xfrm>
              <a:off x="431" y="436"/>
              <a:ext cx="638" cy="475"/>
            </a:xfrm>
            <a:prstGeom prst="rect">
              <a:avLst/>
            </a:prstGeom>
            <a:noFill/>
            <a:ln w="9525">
              <a:noFill/>
              <a:miter lim="800000"/>
              <a:headEnd/>
              <a:tailEnd/>
            </a:ln>
          </p:spPr>
        </p:pic>
        <p:pic>
          <p:nvPicPr>
            <p:cNvPr id="22537" name="Picture 25" descr="Mute swan with fanned tail"/>
            <p:cNvPicPr>
              <a:picLocks noChangeAspect="1" noChangeArrowheads="1"/>
            </p:cNvPicPr>
            <p:nvPr/>
          </p:nvPicPr>
          <p:blipFill>
            <a:blip r:embed="rId8" cstate="print"/>
            <a:srcRect/>
            <a:stretch>
              <a:fillRect/>
            </a:stretch>
          </p:blipFill>
          <p:spPr bwMode="auto">
            <a:xfrm>
              <a:off x="2699" y="1752"/>
              <a:ext cx="635" cy="476"/>
            </a:xfrm>
            <a:prstGeom prst="rect">
              <a:avLst/>
            </a:prstGeom>
            <a:noFill/>
            <a:ln w="9525">
              <a:noFill/>
              <a:miter lim="800000"/>
              <a:headEnd/>
              <a:tailEnd/>
            </a:ln>
          </p:spPr>
        </p:pic>
        <p:pic>
          <p:nvPicPr>
            <p:cNvPr id="22538" name="Picture 26" descr="Mute swan with fanned tail"/>
            <p:cNvPicPr>
              <a:picLocks noChangeAspect="1" noChangeArrowheads="1"/>
            </p:cNvPicPr>
            <p:nvPr/>
          </p:nvPicPr>
          <p:blipFill>
            <a:blip r:embed="rId8" cstate="print"/>
            <a:srcRect/>
            <a:stretch>
              <a:fillRect/>
            </a:stretch>
          </p:blipFill>
          <p:spPr bwMode="auto">
            <a:xfrm>
              <a:off x="4876" y="754"/>
              <a:ext cx="635" cy="476"/>
            </a:xfrm>
            <a:prstGeom prst="rect">
              <a:avLst/>
            </a:prstGeom>
            <a:noFill/>
            <a:ln w="9525">
              <a:noFill/>
              <a:miter lim="800000"/>
              <a:headEnd/>
              <a:tailEnd/>
            </a:ln>
          </p:spPr>
        </p:pic>
        <p:pic>
          <p:nvPicPr>
            <p:cNvPr id="22539" name="Picture 27" descr="Mute swan with fanned tail"/>
            <p:cNvPicPr>
              <a:picLocks noChangeAspect="1" noChangeArrowheads="1"/>
            </p:cNvPicPr>
            <p:nvPr/>
          </p:nvPicPr>
          <p:blipFill>
            <a:blip r:embed="rId8" cstate="print"/>
            <a:srcRect/>
            <a:stretch>
              <a:fillRect/>
            </a:stretch>
          </p:blipFill>
          <p:spPr bwMode="auto">
            <a:xfrm>
              <a:off x="4649" y="2659"/>
              <a:ext cx="635" cy="476"/>
            </a:xfrm>
            <a:prstGeom prst="rect">
              <a:avLst/>
            </a:prstGeom>
            <a:noFill/>
            <a:ln w="9525">
              <a:noFill/>
              <a:miter lim="800000"/>
              <a:headEnd/>
              <a:tailEnd/>
            </a:ln>
          </p:spPr>
        </p:pic>
      </p:grpSp>
    </p:spTree>
    <p:extLst>
      <p:ext uri="{BB962C8B-B14F-4D97-AF65-F5344CB8AC3E}">
        <p14:creationId xmlns:p14="http://schemas.microsoft.com/office/powerpoint/2010/main" val="3449915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Proof that not all swans are white"/>
          <p:cNvPicPr>
            <a:picLocks noChangeAspect="1" noChangeArrowheads="1"/>
          </p:cNvPicPr>
          <p:nvPr/>
        </p:nvPicPr>
        <p:blipFill>
          <a:blip r:embed="rId3" cstate="print"/>
          <a:srcRect/>
          <a:stretch>
            <a:fillRect/>
          </a:stretch>
        </p:blipFill>
        <p:spPr bwMode="auto">
          <a:xfrm>
            <a:off x="1187450" y="333375"/>
            <a:ext cx="7308850" cy="5483225"/>
          </a:xfrm>
          <a:prstGeom prst="rect">
            <a:avLst/>
          </a:prstGeom>
          <a:noFill/>
          <a:ln w="9525">
            <a:noFill/>
            <a:miter lim="800000"/>
            <a:headEnd/>
            <a:tailEnd/>
          </a:ln>
        </p:spPr>
      </p:pic>
      <p:sp>
        <p:nvSpPr>
          <p:cNvPr id="23555" name="Text Box 3"/>
          <p:cNvSpPr txBox="1">
            <a:spLocks noChangeArrowheads="1"/>
          </p:cNvSpPr>
          <p:nvPr/>
        </p:nvSpPr>
        <p:spPr bwMode="auto">
          <a:xfrm>
            <a:off x="2268538" y="4292600"/>
            <a:ext cx="4921250" cy="457200"/>
          </a:xfrm>
          <a:prstGeom prst="rect">
            <a:avLst/>
          </a:prstGeom>
          <a:noFill/>
          <a:ln w="9525">
            <a:noFill/>
            <a:miter lim="800000"/>
            <a:headEnd/>
            <a:tailEnd/>
          </a:ln>
        </p:spPr>
        <p:txBody>
          <a:bodyPr wrap="none">
            <a:spAutoFit/>
          </a:bodyPr>
          <a:lstStyle/>
          <a:p>
            <a:r>
              <a:rPr lang="en-US" sz="2400" b="1">
                <a:solidFill>
                  <a:schemeClr val="bg1"/>
                </a:solidFill>
              </a:rPr>
              <a:t>…. until you see one more </a:t>
            </a:r>
            <a:r>
              <a:rPr lang="en-US" sz="2400" b="1"/>
              <a:t>swan</a:t>
            </a:r>
            <a:r>
              <a:rPr lang="en-US" sz="2400" b="1">
                <a:solidFill>
                  <a:schemeClr val="bg1"/>
                </a:solidFill>
              </a:rPr>
              <a:t>!</a:t>
            </a:r>
          </a:p>
        </p:txBody>
      </p:sp>
      <p:sp>
        <p:nvSpPr>
          <p:cNvPr id="23556" name="Text Box 4"/>
          <p:cNvSpPr txBox="1">
            <a:spLocks noChangeArrowheads="1"/>
          </p:cNvSpPr>
          <p:nvPr/>
        </p:nvSpPr>
        <p:spPr bwMode="auto">
          <a:xfrm>
            <a:off x="4859338" y="6453188"/>
            <a:ext cx="4119562" cy="274637"/>
          </a:xfrm>
          <a:prstGeom prst="rect">
            <a:avLst/>
          </a:prstGeom>
          <a:noFill/>
          <a:ln w="9525">
            <a:noFill/>
            <a:miter lim="800000"/>
            <a:headEnd/>
            <a:tailEnd/>
          </a:ln>
        </p:spPr>
        <p:txBody>
          <a:bodyPr wrap="none">
            <a:spAutoFit/>
          </a:bodyPr>
          <a:lstStyle/>
          <a:p>
            <a:r>
              <a:rPr lang="en-US" sz="1200"/>
              <a:t>River Ouse, Cambridgeshire, 2005 (photo by A Buchanan)</a:t>
            </a:r>
          </a:p>
        </p:txBody>
      </p:sp>
    </p:spTree>
    <p:extLst>
      <p:ext uri="{BB962C8B-B14F-4D97-AF65-F5344CB8AC3E}">
        <p14:creationId xmlns:p14="http://schemas.microsoft.com/office/powerpoint/2010/main" val="7987859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81000"/>
            <a:ext cx="8229600" cy="4555094"/>
          </a:xfrm>
          <a:prstGeom prst="rect">
            <a:avLst/>
          </a:prstGeom>
          <a:noFill/>
        </p:spPr>
        <p:txBody>
          <a:bodyPr wrap="square" rtlCol="0">
            <a:spAutoFit/>
          </a:bodyPr>
          <a:lstStyle/>
          <a:p>
            <a:r>
              <a:rPr lang="en-US" sz="2000" dirty="0" smtClean="0">
                <a:solidFill>
                  <a:srgbClr val="3366FF"/>
                </a:solidFill>
              </a:rPr>
              <a:t>Common responses to the black swan ‘exception’:</a:t>
            </a:r>
          </a:p>
          <a:p>
            <a:endParaRPr lang="en-US" dirty="0" smtClean="0"/>
          </a:p>
          <a:p>
            <a:r>
              <a:rPr lang="en-US" i="1" dirty="0" smtClean="0"/>
              <a:t>Define</a:t>
            </a:r>
            <a:r>
              <a:rPr lang="en-US" dirty="0" smtClean="0"/>
              <a:t> effects in terms of observations.  A ‘swan’ is a white water bird.  A black water bird is some other sort of bird.</a:t>
            </a:r>
            <a:endParaRPr lang="en-US" dirty="0"/>
          </a:p>
          <a:p>
            <a:endParaRPr lang="en-US" dirty="0" smtClean="0"/>
          </a:p>
          <a:p>
            <a:r>
              <a:rPr lang="en-US" dirty="0" smtClean="0"/>
              <a:t>In genetics, disease can be </a:t>
            </a:r>
            <a:r>
              <a:rPr lang="en-US" i="1" dirty="0" smtClean="0"/>
              <a:t>defined</a:t>
            </a:r>
            <a:r>
              <a:rPr lang="en-US" dirty="0" smtClean="0"/>
              <a:t>, or studied, in terms of a specific cause, such as variation in a specified gene.  </a:t>
            </a:r>
          </a:p>
          <a:p>
            <a:endParaRPr lang="en-US" dirty="0"/>
          </a:p>
          <a:p>
            <a:r>
              <a:rPr lang="en-US" dirty="0" smtClean="0"/>
              <a:t>Other outcomes of similar symptoms can be given a different diagnostic name, or called idiopathic </a:t>
            </a:r>
            <a:r>
              <a:rPr lang="en-US" dirty="0" err="1" smtClean="0"/>
              <a:t>phenocopies</a:t>
            </a:r>
            <a:r>
              <a:rPr lang="en-US" dirty="0" smtClean="0"/>
              <a:t>, but viewed as if they shared the same proximate cause.</a:t>
            </a:r>
          </a:p>
          <a:p>
            <a:endParaRPr lang="en-US" dirty="0"/>
          </a:p>
          <a:p>
            <a:r>
              <a:rPr lang="en-US" dirty="0" smtClean="0"/>
              <a:t>Genotyping can be useful for treatment, but can also be used even to raise doubt about whether the person ‘really’ has the disease.</a:t>
            </a:r>
          </a:p>
          <a:p>
            <a:endParaRPr lang="en-US" dirty="0"/>
          </a:p>
          <a:p>
            <a:r>
              <a:rPr lang="en-US" dirty="0" smtClean="0"/>
              <a:t>If risks associated with the same genotype vary over time or among samples or populations, how do we explain that?</a:t>
            </a:r>
          </a:p>
        </p:txBody>
      </p:sp>
    </p:spTree>
    <p:extLst>
      <p:ext uri="{BB962C8B-B14F-4D97-AF65-F5344CB8AC3E}">
        <p14:creationId xmlns:p14="http://schemas.microsoft.com/office/powerpoint/2010/main" val="42774427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3729" y="4278094"/>
            <a:ext cx="8167146" cy="923330"/>
          </a:xfrm>
          <a:prstGeom prst="rect">
            <a:avLst/>
          </a:prstGeom>
          <a:noFill/>
        </p:spPr>
        <p:txBody>
          <a:bodyPr wrap="square" rtlCol="0">
            <a:spAutoFit/>
          </a:bodyPr>
          <a:lstStyle/>
          <a:p>
            <a:r>
              <a:rPr lang="en-US" dirty="0" smtClean="0"/>
              <a:t>Significance tests are </a:t>
            </a:r>
            <a:r>
              <a:rPr lang="en-US" i="1" dirty="0" smtClean="0">
                <a:solidFill>
                  <a:srgbClr val="FF0000"/>
                </a:solidFill>
              </a:rPr>
              <a:t>arbitrary</a:t>
            </a:r>
            <a:r>
              <a:rPr lang="en-US" i="1" dirty="0" smtClean="0"/>
              <a:t> </a:t>
            </a:r>
            <a:r>
              <a:rPr lang="en-US" dirty="0" smtClean="0"/>
              <a:t>and</a:t>
            </a:r>
            <a:r>
              <a:rPr lang="en-US" i="1" dirty="0" smtClean="0"/>
              <a:t> </a:t>
            </a:r>
            <a:r>
              <a:rPr lang="en-US" i="1" dirty="0" smtClean="0">
                <a:solidFill>
                  <a:srgbClr val="FF0000"/>
                </a:solidFill>
              </a:rPr>
              <a:t>subjective  </a:t>
            </a:r>
            <a:r>
              <a:rPr lang="en-US" dirty="0" smtClean="0"/>
              <a:t>and so are confidence intervals.</a:t>
            </a:r>
          </a:p>
          <a:p>
            <a:r>
              <a:rPr lang="en-US" dirty="0" smtClean="0"/>
              <a:t>But if </a:t>
            </a:r>
            <a:r>
              <a:rPr lang="en-US" dirty="0" smtClean="0"/>
              <a:t>for evolutionary reasons, populations </a:t>
            </a:r>
            <a:r>
              <a:rPr lang="en-US" dirty="0" smtClean="0"/>
              <a:t>and samples </a:t>
            </a:r>
            <a:r>
              <a:rPr lang="en-US" dirty="0" smtClean="0"/>
              <a:t>are </a:t>
            </a:r>
            <a:r>
              <a:rPr lang="en-US" i="1" dirty="0" smtClean="0">
                <a:solidFill>
                  <a:srgbClr val="FF0000"/>
                </a:solidFill>
              </a:rPr>
              <a:t>not</a:t>
            </a:r>
            <a:r>
              <a:rPr lang="en-US" dirty="0" smtClean="0">
                <a:solidFill>
                  <a:srgbClr val="FF0000"/>
                </a:solidFill>
              </a:rPr>
              <a:t> </a:t>
            </a:r>
            <a:r>
              <a:rPr lang="en-US" dirty="0" smtClean="0"/>
              <a:t>replicable</a:t>
            </a:r>
            <a:r>
              <a:rPr lang="en-US" dirty="0" smtClean="0"/>
              <a:t>, what use should we make of them?</a:t>
            </a:r>
            <a:endParaRPr lang="en-US" dirty="0"/>
          </a:p>
        </p:txBody>
      </p:sp>
      <p:pic>
        <p:nvPicPr>
          <p:cNvPr id="3" name="Picture 2" descr="Screen Shot 2012-08-04 at 4.00.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346" y="1006592"/>
            <a:ext cx="2448367" cy="2891477"/>
          </a:xfrm>
          <a:prstGeom prst="rect">
            <a:avLst/>
          </a:prstGeom>
        </p:spPr>
      </p:pic>
      <p:pic>
        <p:nvPicPr>
          <p:cNvPr id="4" name="Picture 3" descr="Screen Shot 2012-08-04 at 4.00.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509" y="1457329"/>
            <a:ext cx="3076025" cy="2317272"/>
          </a:xfrm>
          <a:prstGeom prst="rect">
            <a:avLst/>
          </a:prstGeom>
        </p:spPr>
      </p:pic>
      <p:sp>
        <p:nvSpPr>
          <p:cNvPr id="5" name="TextBox 4"/>
          <p:cNvSpPr txBox="1"/>
          <p:nvPr/>
        </p:nvSpPr>
        <p:spPr>
          <a:xfrm>
            <a:off x="300331" y="308900"/>
            <a:ext cx="7407083" cy="369332"/>
          </a:xfrm>
          <a:prstGeom prst="rect">
            <a:avLst/>
          </a:prstGeom>
          <a:noFill/>
        </p:spPr>
        <p:txBody>
          <a:bodyPr wrap="none" rtlCol="0">
            <a:spAutoFit/>
          </a:bodyPr>
          <a:lstStyle/>
          <a:p>
            <a:r>
              <a:rPr lang="en-US" dirty="0" smtClean="0">
                <a:solidFill>
                  <a:srgbClr val="3366FF"/>
                </a:solidFill>
              </a:rPr>
              <a:t>Time for a tea break!   After all, tea was the context of statistical significance!</a:t>
            </a:r>
            <a:endParaRPr lang="en-US" dirty="0">
              <a:solidFill>
                <a:srgbClr val="3366FF"/>
              </a:solidFill>
            </a:endParaRPr>
          </a:p>
        </p:txBody>
      </p:sp>
      <p:sp>
        <p:nvSpPr>
          <p:cNvPr id="6" name="TextBox 5"/>
          <p:cNvSpPr txBox="1"/>
          <p:nvPr/>
        </p:nvSpPr>
        <p:spPr>
          <a:xfrm>
            <a:off x="250615" y="5816574"/>
            <a:ext cx="8686800" cy="738664"/>
          </a:xfrm>
          <a:prstGeom prst="rect">
            <a:avLst/>
          </a:prstGeom>
          <a:noFill/>
        </p:spPr>
        <p:txBody>
          <a:bodyPr wrap="square" rtlCol="0">
            <a:spAutoFit/>
          </a:bodyPr>
          <a:lstStyle/>
          <a:p>
            <a:r>
              <a:rPr lang="en-US" sz="1400" dirty="0" smtClean="0">
                <a:solidFill>
                  <a:srgbClr val="008000"/>
                </a:solidFill>
              </a:rPr>
              <a:t>Milk or tea first?</a:t>
            </a:r>
          </a:p>
          <a:p>
            <a:r>
              <a:rPr lang="en-US" sz="1400" dirty="0" smtClean="0"/>
              <a:t>In the 1920s, British biologist </a:t>
            </a:r>
            <a:r>
              <a:rPr lang="en-US" sz="1400" dirty="0" err="1" smtClean="0"/>
              <a:t>Dr</a:t>
            </a:r>
            <a:r>
              <a:rPr lang="en-US" sz="1400" dirty="0" smtClean="0"/>
              <a:t> Muriel Bristol tastes 8 cups, half milk first, half tea first.  She gets them all right.  The chance of that was about 1 in 70 (</a:t>
            </a:r>
            <a:r>
              <a:rPr lang="en-US" sz="1400" i="1" dirty="0" smtClean="0"/>
              <a:t>p</a:t>
            </a:r>
            <a:r>
              <a:rPr lang="en-US" sz="1400" dirty="0" smtClean="0"/>
              <a:t>~0.014).  Could she really tell, or was she just lucky?</a:t>
            </a:r>
            <a:endParaRPr lang="en-US" sz="1400" dirty="0"/>
          </a:p>
        </p:txBody>
      </p:sp>
    </p:spTree>
    <p:extLst>
      <p:ext uri="{BB962C8B-B14F-4D97-AF65-F5344CB8AC3E}">
        <p14:creationId xmlns:p14="http://schemas.microsoft.com/office/powerpoint/2010/main" val="21334775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7400" y="3733800"/>
            <a:ext cx="1316464" cy="1295400"/>
          </a:xfrm>
          <a:prstGeom prst="rect">
            <a:avLst/>
          </a:prstGeom>
        </p:spPr>
      </p:pic>
      <p:pic>
        <p:nvPicPr>
          <p:cNvPr id="5" name="Picture 4"/>
          <p:cNvPicPr>
            <a:picLocks noChangeAspect="1"/>
          </p:cNvPicPr>
          <p:nvPr/>
        </p:nvPicPr>
        <p:blipFill>
          <a:blip r:embed="rId3"/>
          <a:stretch>
            <a:fillRect/>
          </a:stretch>
        </p:blipFill>
        <p:spPr>
          <a:xfrm>
            <a:off x="4648200" y="3657600"/>
            <a:ext cx="1945000" cy="1295400"/>
          </a:xfrm>
          <a:prstGeom prst="rect">
            <a:avLst/>
          </a:prstGeom>
        </p:spPr>
      </p:pic>
      <p:sp>
        <p:nvSpPr>
          <p:cNvPr id="6" name="TextBox 5"/>
          <p:cNvSpPr txBox="1"/>
          <p:nvPr/>
        </p:nvSpPr>
        <p:spPr>
          <a:xfrm>
            <a:off x="457200" y="381000"/>
            <a:ext cx="8305800" cy="1231106"/>
          </a:xfrm>
          <a:prstGeom prst="rect">
            <a:avLst/>
          </a:prstGeom>
          <a:noFill/>
        </p:spPr>
        <p:txBody>
          <a:bodyPr wrap="square" rtlCol="0">
            <a:spAutoFit/>
          </a:bodyPr>
          <a:lstStyle/>
          <a:p>
            <a:r>
              <a:rPr lang="en-US" sz="2000" dirty="0" smtClean="0">
                <a:solidFill>
                  <a:srgbClr val="3366FF"/>
                </a:solidFill>
              </a:rPr>
              <a:t>Probabilistic cause, and statistical thinking</a:t>
            </a:r>
          </a:p>
          <a:p>
            <a:r>
              <a:rPr lang="en-US" dirty="0" smtClean="0"/>
              <a:t>Dice and coins: are they fair?  Are they identical? Are flips and rolls identical?</a:t>
            </a:r>
          </a:p>
          <a:p>
            <a:r>
              <a:rPr lang="en-US" dirty="0" smtClean="0"/>
              <a:t>Are they really probabilistic?  </a:t>
            </a:r>
          </a:p>
          <a:p>
            <a:r>
              <a:rPr lang="en-US" dirty="0" smtClean="0"/>
              <a:t>What do these questions </a:t>
            </a:r>
            <a:r>
              <a:rPr lang="en-US" i="1" dirty="0" smtClean="0"/>
              <a:t>mean</a:t>
            </a:r>
            <a:r>
              <a:rPr lang="en-US" dirty="0" smtClean="0"/>
              <a:t>?  How can you </a:t>
            </a:r>
            <a:r>
              <a:rPr lang="en-US" i="1" dirty="0" smtClean="0"/>
              <a:t>tell</a:t>
            </a:r>
            <a:r>
              <a:rPr lang="en-US" dirty="0" smtClean="0"/>
              <a:t>?</a:t>
            </a:r>
            <a:endParaRPr lang="en-US" dirty="0"/>
          </a:p>
        </p:txBody>
      </p:sp>
      <p:pic>
        <p:nvPicPr>
          <p:cNvPr id="7" name="Picture 6"/>
          <p:cNvPicPr>
            <a:picLocks noChangeAspect="1"/>
          </p:cNvPicPr>
          <p:nvPr/>
        </p:nvPicPr>
        <p:blipFill>
          <a:blip r:embed="rId4"/>
          <a:stretch>
            <a:fillRect/>
          </a:stretch>
        </p:blipFill>
        <p:spPr>
          <a:xfrm>
            <a:off x="1905000" y="1752600"/>
            <a:ext cx="1346200" cy="1346200"/>
          </a:xfrm>
          <a:prstGeom prst="rect">
            <a:avLst/>
          </a:prstGeom>
        </p:spPr>
      </p:pic>
      <p:pic>
        <p:nvPicPr>
          <p:cNvPr id="8" name="Picture 7"/>
          <p:cNvPicPr>
            <a:picLocks noChangeAspect="1"/>
          </p:cNvPicPr>
          <p:nvPr/>
        </p:nvPicPr>
        <p:blipFill>
          <a:blip r:embed="rId5"/>
          <a:stretch>
            <a:fillRect/>
          </a:stretch>
        </p:blipFill>
        <p:spPr>
          <a:xfrm>
            <a:off x="4572000" y="1828800"/>
            <a:ext cx="1447800" cy="1447800"/>
          </a:xfrm>
          <a:prstGeom prst="rect">
            <a:avLst/>
          </a:prstGeom>
        </p:spPr>
      </p:pic>
    </p:spTree>
    <p:extLst>
      <p:ext uri="{BB962C8B-B14F-4D97-AF65-F5344CB8AC3E}">
        <p14:creationId xmlns:p14="http://schemas.microsoft.com/office/powerpoint/2010/main" val="39510057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4"/>
          <p:cNvSpPr txBox="1">
            <a:spLocks noChangeArrowheads="1"/>
          </p:cNvSpPr>
          <p:nvPr/>
        </p:nvSpPr>
        <p:spPr bwMode="auto">
          <a:xfrm>
            <a:off x="381000" y="381000"/>
            <a:ext cx="8245475" cy="3416320"/>
          </a:xfrm>
          <a:prstGeom prst="rect">
            <a:avLst/>
          </a:prstGeom>
          <a:noFill/>
          <a:ln w="9525">
            <a:noFill/>
            <a:miter lim="800000"/>
            <a:headEnd/>
            <a:tailEnd/>
          </a:ln>
        </p:spPr>
        <p:txBody>
          <a:bodyPr>
            <a:spAutoFit/>
          </a:bodyPr>
          <a:lstStyle/>
          <a:p>
            <a:r>
              <a:rPr lang="en-US" sz="2400" dirty="0" smtClean="0">
                <a:solidFill>
                  <a:srgbClr val="3366FF"/>
                </a:solidFill>
              </a:rPr>
              <a:t>Probabilistic Causation: Rolling Dice</a:t>
            </a:r>
          </a:p>
          <a:p>
            <a:endParaRPr lang="en-US" dirty="0"/>
          </a:p>
          <a:p>
            <a:r>
              <a:rPr lang="en-US" dirty="0"/>
              <a:t>WHAT CAN WE SAY ABOUT A DIE (singular of 'dice')?</a:t>
            </a:r>
          </a:p>
          <a:p>
            <a:r>
              <a:rPr lang="en-US" dirty="0" smtClean="0"/>
              <a:t>SUPPOSE</a:t>
            </a:r>
            <a:r>
              <a:rPr lang="en-US" dirty="0"/>
              <a:t>, FOR EXAMPLE, THAT YOU ROLL A DIE AND GET  </a:t>
            </a:r>
            <a:endParaRPr lang="en-US" dirty="0" smtClean="0"/>
          </a:p>
          <a:p>
            <a:r>
              <a:rPr lang="en-US" sz="3600" dirty="0">
                <a:solidFill>
                  <a:srgbClr val="FF3300"/>
                </a:solidFill>
              </a:rPr>
              <a:t> </a:t>
            </a:r>
            <a:r>
              <a:rPr lang="en-US" sz="3600" dirty="0" smtClean="0">
                <a:solidFill>
                  <a:srgbClr val="FF3300"/>
                </a:solidFill>
              </a:rPr>
              <a:t>     4    </a:t>
            </a:r>
            <a:endParaRPr lang="en-US" sz="3600" dirty="0">
              <a:solidFill>
                <a:srgbClr val="FF3300"/>
              </a:solidFill>
            </a:endParaRPr>
          </a:p>
          <a:p>
            <a:endParaRPr lang="en-US" dirty="0">
              <a:solidFill>
                <a:srgbClr val="FF3300"/>
              </a:solidFill>
            </a:endParaRPr>
          </a:p>
          <a:p>
            <a:r>
              <a:rPr lang="en-US" sz="1400" dirty="0"/>
              <a:t>* THIS DIE WHEN ROLLED COMES UP </a:t>
            </a:r>
            <a:r>
              <a:rPr lang="en-US" sz="1400" i="1" dirty="0"/>
              <a:t>4</a:t>
            </a:r>
            <a:endParaRPr lang="en-US" sz="1400" dirty="0"/>
          </a:p>
          <a:p>
            <a:r>
              <a:rPr lang="en-US" sz="1400" dirty="0"/>
              <a:t>* THIS IS A FAIR DIE</a:t>
            </a:r>
          </a:p>
          <a:p>
            <a:r>
              <a:rPr lang="en-US" sz="1400" dirty="0"/>
              <a:t>* THIS DIE COMES UP 4 SOME SPECIFIC FRACTION OF THE </a:t>
            </a:r>
            <a:r>
              <a:rPr lang="en-US" sz="1400" dirty="0" smtClean="0"/>
              <a:t>TIME.  WHY?</a:t>
            </a:r>
            <a:endParaRPr lang="en-US" sz="1400" dirty="0"/>
          </a:p>
          <a:p>
            <a:r>
              <a:rPr lang="en-US" sz="1400" dirty="0"/>
              <a:t>* THIS DIE HAS </a:t>
            </a:r>
            <a:r>
              <a:rPr lang="en-US" sz="1400" dirty="0" smtClean="0"/>
              <a:t>SOME </a:t>
            </a:r>
            <a:r>
              <a:rPr lang="en-US" sz="1400" dirty="0"/>
              <a:t>TRUE PROBABILITY OF COMING UP 4 (WHAT ABOUT  1, 2, 3, 5, 6?)</a:t>
            </a:r>
          </a:p>
          <a:p>
            <a:r>
              <a:rPr lang="en-US" sz="1400" dirty="0"/>
              <a:t>* WE CAN'T SAY ANYTHING ABOUT THE DIE</a:t>
            </a:r>
          </a:p>
          <a:p>
            <a:r>
              <a:rPr lang="en-US" sz="1400" dirty="0"/>
              <a:t>* WE CAN ONLY SAY SOMETHING ABOUT THIS DIE BY LOOKING AT OTHER DICE</a:t>
            </a:r>
          </a:p>
        </p:txBody>
      </p:sp>
      <p:pic>
        <p:nvPicPr>
          <p:cNvPr id="33795" name="Picture 5"/>
          <p:cNvPicPr>
            <a:picLocks noChangeAspect="1" noChangeArrowheads="1"/>
          </p:cNvPicPr>
          <p:nvPr/>
        </p:nvPicPr>
        <p:blipFill>
          <a:blip r:embed="rId3" cstate="print"/>
          <a:srcRect/>
          <a:stretch>
            <a:fillRect/>
          </a:stretch>
        </p:blipFill>
        <p:spPr bwMode="auto">
          <a:xfrm>
            <a:off x="7086600" y="381000"/>
            <a:ext cx="1676400" cy="1676400"/>
          </a:xfrm>
          <a:prstGeom prst="rect">
            <a:avLst/>
          </a:prstGeom>
          <a:noFill/>
          <a:ln w="9525">
            <a:noFill/>
            <a:miter lim="800000"/>
            <a:headEnd/>
            <a:tailEnd/>
          </a:ln>
        </p:spPr>
      </p:pic>
      <p:sp>
        <p:nvSpPr>
          <p:cNvPr id="155654" name="Text Box 6"/>
          <p:cNvSpPr txBox="1">
            <a:spLocks noChangeArrowheads="1"/>
          </p:cNvSpPr>
          <p:nvPr/>
        </p:nvSpPr>
        <p:spPr bwMode="auto">
          <a:xfrm>
            <a:off x="507620" y="4057493"/>
            <a:ext cx="7295389" cy="2308324"/>
          </a:xfrm>
          <a:prstGeom prst="rect">
            <a:avLst/>
          </a:prstGeom>
          <a:noFill/>
          <a:ln w="9525">
            <a:noFill/>
            <a:miter lim="800000"/>
            <a:headEnd/>
            <a:tailEnd/>
          </a:ln>
        </p:spPr>
        <p:txBody>
          <a:bodyPr wrap="square">
            <a:spAutoFit/>
          </a:bodyPr>
          <a:lstStyle/>
          <a:p>
            <a:r>
              <a:rPr lang="en-US" sz="2400" dirty="0" smtClean="0">
                <a:solidFill>
                  <a:srgbClr val="FF0000"/>
                </a:solidFill>
              </a:rPr>
              <a:t>How would you know?</a:t>
            </a:r>
          </a:p>
          <a:p>
            <a:r>
              <a:rPr lang="en-US" sz="2400" dirty="0" smtClean="0"/>
              <a:t>If your answer involves the </a:t>
            </a:r>
            <a:r>
              <a:rPr lang="en-US" sz="2400" i="1" dirty="0" smtClean="0"/>
              <a:t>assumption</a:t>
            </a:r>
            <a:r>
              <a:rPr lang="en-US" sz="2400" dirty="0" smtClean="0"/>
              <a:t> of replicability, what justifies that?</a:t>
            </a:r>
          </a:p>
          <a:p>
            <a:endParaRPr lang="en-US" sz="2400" dirty="0"/>
          </a:p>
          <a:p>
            <a:r>
              <a:rPr lang="en-US" sz="2400" dirty="0" smtClean="0"/>
              <a:t>(When and why can that assumption be made about the outcome of a roll of the </a:t>
            </a:r>
            <a:r>
              <a:rPr lang="en-US" sz="2400" dirty="0" smtClean="0">
                <a:solidFill>
                  <a:srgbClr val="008000"/>
                </a:solidFill>
              </a:rPr>
              <a:t>genetic</a:t>
            </a:r>
            <a:r>
              <a:rPr lang="en-US" sz="2400" dirty="0" smtClean="0"/>
              <a:t> dice?)</a:t>
            </a:r>
            <a:endParaRPr lang="en-US" sz="2400" dirty="0"/>
          </a:p>
        </p:txBody>
      </p:sp>
    </p:spTree>
    <p:extLst>
      <p:ext uri="{BB962C8B-B14F-4D97-AF65-F5344CB8AC3E}">
        <p14:creationId xmlns:p14="http://schemas.microsoft.com/office/powerpoint/2010/main" val="4175749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6560" y="1812905"/>
            <a:ext cx="2193469" cy="3515360"/>
          </a:xfrm>
          <a:prstGeom prst="rect">
            <a:avLst/>
          </a:prstGeom>
        </p:spPr>
      </p:pic>
      <p:sp>
        <p:nvSpPr>
          <p:cNvPr id="3" name="TextBox 2"/>
          <p:cNvSpPr txBox="1"/>
          <p:nvPr/>
        </p:nvSpPr>
        <p:spPr>
          <a:xfrm>
            <a:off x="304801" y="304800"/>
            <a:ext cx="8626018" cy="1384995"/>
          </a:xfrm>
          <a:prstGeom prst="rect">
            <a:avLst/>
          </a:prstGeom>
          <a:noFill/>
        </p:spPr>
        <p:txBody>
          <a:bodyPr wrap="square" rtlCol="0">
            <a:spAutoFit/>
          </a:bodyPr>
          <a:lstStyle/>
          <a:p>
            <a:r>
              <a:rPr lang="en-US" sz="2000" dirty="0" smtClean="0">
                <a:solidFill>
                  <a:srgbClr val="3366FF"/>
                </a:solidFill>
              </a:rPr>
              <a:t>Are dice fair</a:t>
            </a:r>
            <a:r>
              <a:rPr lang="mr-IN" sz="2000" dirty="0" smtClean="0">
                <a:solidFill>
                  <a:srgbClr val="3366FF"/>
                </a:solidFill>
              </a:rPr>
              <a:t>……</a:t>
            </a:r>
            <a:r>
              <a:rPr lang="en-US" sz="2000" dirty="0" smtClean="0">
                <a:solidFill>
                  <a:srgbClr val="3366FF"/>
                </a:solidFill>
              </a:rPr>
              <a:t>or not??</a:t>
            </a:r>
            <a:endParaRPr lang="en-US" sz="2000" dirty="0" smtClean="0">
              <a:solidFill>
                <a:srgbClr val="3366FF"/>
              </a:solidFill>
            </a:endParaRPr>
          </a:p>
          <a:p>
            <a:r>
              <a:rPr lang="en-US" sz="1600" dirty="0" smtClean="0"/>
              <a:t>This 2009 paper reflects an automated dice-throwing machine, and its results from 26,306 tosses.  These results are statistically unclear (as to whether they represent deviation from ‘fairness’), and they do </a:t>
            </a:r>
            <a:r>
              <a:rPr lang="en-US" sz="1600" i="1" dirty="0" smtClean="0"/>
              <a:t>not </a:t>
            </a:r>
            <a:r>
              <a:rPr lang="en-US" sz="1600" dirty="0" smtClean="0"/>
              <a:t>replicate the heavy-more/light-less face difference!  What are we to make of this?  How can we know?</a:t>
            </a:r>
            <a:endParaRPr lang="en-US" sz="1600" dirty="0"/>
          </a:p>
        </p:txBody>
      </p:sp>
      <p:sp>
        <p:nvSpPr>
          <p:cNvPr id="4" name="TextBox 3"/>
          <p:cNvSpPr txBox="1"/>
          <p:nvPr/>
        </p:nvSpPr>
        <p:spPr>
          <a:xfrm>
            <a:off x="5943600" y="6400800"/>
            <a:ext cx="2540179" cy="276999"/>
          </a:xfrm>
          <a:prstGeom prst="rect">
            <a:avLst/>
          </a:prstGeom>
          <a:noFill/>
        </p:spPr>
        <p:txBody>
          <a:bodyPr wrap="none" rtlCol="0">
            <a:spAutoFit/>
          </a:bodyPr>
          <a:lstStyle/>
          <a:p>
            <a:r>
              <a:rPr lang="en-US" sz="1200" dirty="0" err="1" smtClean="0"/>
              <a:t>Labby</a:t>
            </a:r>
            <a:r>
              <a:rPr lang="en-US" sz="1200" dirty="0" smtClean="0"/>
              <a:t>, Z .  </a:t>
            </a:r>
            <a:r>
              <a:rPr lang="en-US" sz="1200" i="1" dirty="0" smtClean="0"/>
              <a:t>Chance</a:t>
            </a:r>
            <a:r>
              <a:rPr lang="en-US" sz="1200" dirty="0" smtClean="0"/>
              <a:t>, 2009 22:11-12</a:t>
            </a:r>
            <a:endParaRPr lang="en-US" sz="1200" dirty="0"/>
          </a:p>
        </p:txBody>
      </p:sp>
      <p:pic>
        <p:nvPicPr>
          <p:cNvPr id="5" name="Picture 4"/>
          <p:cNvPicPr>
            <a:picLocks noChangeAspect="1"/>
          </p:cNvPicPr>
          <p:nvPr/>
        </p:nvPicPr>
        <p:blipFill>
          <a:blip r:embed="rId3"/>
          <a:stretch>
            <a:fillRect/>
          </a:stretch>
        </p:blipFill>
        <p:spPr>
          <a:xfrm>
            <a:off x="3276600" y="2133600"/>
            <a:ext cx="5486643" cy="3124546"/>
          </a:xfrm>
          <a:prstGeom prst="rect">
            <a:avLst/>
          </a:prstGeom>
        </p:spPr>
      </p:pic>
      <p:sp>
        <p:nvSpPr>
          <p:cNvPr id="6" name="TextBox 5"/>
          <p:cNvSpPr txBox="1"/>
          <p:nvPr/>
        </p:nvSpPr>
        <p:spPr>
          <a:xfrm>
            <a:off x="416560" y="5349827"/>
            <a:ext cx="8473619" cy="1077218"/>
          </a:xfrm>
          <a:prstGeom prst="rect">
            <a:avLst/>
          </a:prstGeom>
          <a:solidFill>
            <a:srgbClr val="CCFFCC"/>
          </a:solidFill>
          <a:ln w="25400">
            <a:solidFill>
              <a:srgbClr val="008000"/>
            </a:solidFill>
          </a:ln>
        </p:spPr>
        <p:txBody>
          <a:bodyPr wrap="square" rtlCol="0">
            <a:spAutoFit/>
          </a:bodyPr>
          <a:lstStyle/>
          <a:p>
            <a:r>
              <a:rPr lang="en-US" sz="1600" dirty="0" smtClean="0"/>
              <a:t>“Oh!,” you say, “these results aren’t very different from…. 1/6?”</a:t>
            </a:r>
            <a:endParaRPr lang="en-US" sz="1600" dirty="0"/>
          </a:p>
          <a:p>
            <a:r>
              <a:rPr lang="en-US" sz="1600" dirty="0" smtClean="0"/>
              <a:t>How many kinds of ‘unfairness’ would you have to test and how?</a:t>
            </a:r>
          </a:p>
          <a:p>
            <a:r>
              <a:rPr lang="en-US" sz="1600" dirty="0" smtClean="0"/>
              <a:t>What do you mean not ‘very’ different?  What are the consequences (if any) of that difference?</a:t>
            </a:r>
            <a:endParaRPr lang="en-US" sz="1600" dirty="0"/>
          </a:p>
          <a:p>
            <a:r>
              <a:rPr lang="en-US" sz="1600" dirty="0" smtClean="0"/>
              <a:t>What if the results were </a:t>
            </a:r>
            <a:r>
              <a:rPr lang="en-US" sz="1600" i="1" dirty="0" smtClean="0"/>
              <a:t>exactly </a:t>
            </a:r>
            <a:r>
              <a:rPr lang="en-US" sz="1600" dirty="0" smtClean="0"/>
              <a:t>1/6</a:t>
            </a:r>
            <a:r>
              <a:rPr lang="en-US" sz="1600" i="1" dirty="0" smtClean="0"/>
              <a:t> </a:t>
            </a:r>
            <a:r>
              <a:rPr lang="en-US" sz="1600" dirty="0" smtClean="0"/>
              <a:t>for each outcome?  Would that prove fairness?</a:t>
            </a:r>
            <a:endParaRPr lang="en-US" sz="1600" dirty="0"/>
          </a:p>
        </p:txBody>
      </p:sp>
    </p:spTree>
    <p:extLst>
      <p:ext uri="{BB962C8B-B14F-4D97-AF65-F5344CB8AC3E}">
        <p14:creationId xmlns:p14="http://schemas.microsoft.com/office/powerpoint/2010/main" val="37209846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3"/>
          <p:cNvSpPr txBox="1">
            <a:spLocks noChangeArrowheads="1"/>
          </p:cNvSpPr>
          <p:nvPr/>
        </p:nvSpPr>
        <p:spPr bwMode="auto">
          <a:xfrm>
            <a:off x="609600" y="304800"/>
            <a:ext cx="7113509" cy="369332"/>
          </a:xfrm>
          <a:prstGeom prst="rect">
            <a:avLst/>
          </a:prstGeom>
          <a:noFill/>
          <a:ln w="9525">
            <a:noFill/>
            <a:miter lim="800000"/>
            <a:headEnd/>
            <a:tailEnd/>
          </a:ln>
        </p:spPr>
        <p:txBody>
          <a:bodyPr wrap="none">
            <a:prstTxWarp prst="textNoShape">
              <a:avLst/>
            </a:prstTxWarp>
            <a:spAutoFit/>
          </a:bodyPr>
          <a:lstStyle/>
          <a:p>
            <a:r>
              <a:rPr lang="en-US" dirty="0">
                <a:solidFill>
                  <a:srgbClr val="3366FF"/>
                </a:solidFill>
              </a:rPr>
              <a:t>“God does not play dice with the universe</a:t>
            </a:r>
            <a:r>
              <a:rPr lang="en-US" dirty="0" smtClean="0">
                <a:solidFill>
                  <a:srgbClr val="3366FF"/>
                </a:solidFill>
              </a:rPr>
              <a:t>” </a:t>
            </a:r>
            <a:r>
              <a:rPr lang="en-US" sz="1400" dirty="0" smtClean="0"/>
              <a:t>(so, approximately, said Albert Einstein)</a:t>
            </a:r>
            <a:endParaRPr lang="en-US" sz="1400" dirty="0"/>
          </a:p>
        </p:txBody>
      </p:sp>
      <p:sp>
        <p:nvSpPr>
          <p:cNvPr id="12291" name="TextBox 4"/>
          <p:cNvSpPr txBox="1">
            <a:spLocks noChangeArrowheads="1"/>
          </p:cNvSpPr>
          <p:nvPr/>
        </p:nvSpPr>
        <p:spPr bwMode="auto">
          <a:xfrm>
            <a:off x="331074" y="3192509"/>
            <a:ext cx="8660525" cy="584776"/>
          </a:xfrm>
          <a:prstGeom prst="rect">
            <a:avLst/>
          </a:prstGeom>
          <a:noFill/>
          <a:ln w="9525">
            <a:noFill/>
            <a:miter lim="800000"/>
            <a:headEnd/>
            <a:tailEnd/>
          </a:ln>
        </p:spPr>
        <p:txBody>
          <a:bodyPr wrap="square">
            <a:prstTxWarp prst="textNoShape">
              <a:avLst/>
            </a:prstTxWarp>
            <a:spAutoFit/>
          </a:bodyPr>
          <a:lstStyle/>
          <a:p>
            <a:r>
              <a:rPr lang="en-US" sz="1600" dirty="0" smtClean="0"/>
              <a:t>Significance testing is subjective.   Can </a:t>
            </a:r>
            <a:r>
              <a:rPr lang="en-US" sz="1600" dirty="0"/>
              <a:t>you tell </a:t>
            </a:r>
            <a:r>
              <a:rPr lang="en-US" sz="1600" i="1" dirty="0"/>
              <a:t>objectively</a:t>
            </a:r>
            <a:r>
              <a:rPr lang="en-US" sz="1600" dirty="0"/>
              <a:t> if a coin is ‘fair’</a:t>
            </a:r>
            <a:r>
              <a:rPr lang="en-US" sz="1600" dirty="0" smtClean="0"/>
              <a:t>? What would that require?</a:t>
            </a:r>
            <a:endParaRPr lang="en-US" sz="1600" dirty="0"/>
          </a:p>
          <a:p>
            <a:endParaRPr lang="en-US" sz="1600" dirty="0"/>
          </a:p>
        </p:txBody>
      </p:sp>
      <p:sp>
        <p:nvSpPr>
          <p:cNvPr id="12292" name="TextBox 5"/>
          <p:cNvSpPr txBox="1">
            <a:spLocks noChangeArrowheads="1"/>
          </p:cNvSpPr>
          <p:nvPr/>
        </p:nvSpPr>
        <p:spPr bwMode="auto">
          <a:xfrm>
            <a:off x="609600" y="3791430"/>
            <a:ext cx="8382000" cy="1569660"/>
          </a:xfrm>
          <a:prstGeom prst="rect">
            <a:avLst/>
          </a:prstGeom>
          <a:noFill/>
          <a:ln w="9525">
            <a:noFill/>
            <a:miter lim="800000"/>
            <a:headEnd/>
            <a:tailEnd/>
          </a:ln>
        </p:spPr>
        <p:txBody>
          <a:bodyPr wrap="square">
            <a:prstTxWarp prst="textNoShape">
              <a:avLst/>
            </a:prstTxWarp>
            <a:spAutoFit/>
          </a:bodyPr>
          <a:lstStyle/>
          <a:p>
            <a:r>
              <a:rPr lang="en-US" sz="1600" dirty="0" smtClean="0">
                <a:solidFill>
                  <a:srgbClr val="008000"/>
                </a:solidFill>
              </a:rPr>
              <a:t>In </a:t>
            </a:r>
            <a:r>
              <a:rPr lang="en-US" sz="1600" dirty="0">
                <a:solidFill>
                  <a:srgbClr val="008000"/>
                </a:solidFill>
              </a:rPr>
              <a:t>terms of genetics, how can you tell if a </a:t>
            </a:r>
            <a:r>
              <a:rPr lang="en-US" sz="1600" dirty="0" smtClean="0">
                <a:solidFill>
                  <a:srgbClr val="008000"/>
                </a:solidFill>
              </a:rPr>
              <a:t>SNP does </a:t>
            </a:r>
            <a:r>
              <a:rPr lang="en-US" sz="1600" dirty="0">
                <a:solidFill>
                  <a:srgbClr val="008000"/>
                </a:solidFill>
              </a:rPr>
              <a:t>something or not—for example, if you have it, you get a disease, or you get the disease with a different probability than if you did not carry that SNP</a:t>
            </a:r>
            <a:r>
              <a:rPr lang="en-US" sz="1600" dirty="0" smtClean="0">
                <a:solidFill>
                  <a:srgbClr val="008000"/>
                </a:solidFill>
              </a:rPr>
              <a:t>?  Or at a different age?  “The” probability varies among populations, and presumably among individuals</a:t>
            </a:r>
            <a:r>
              <a:rPr lang="is-IS" sz="1600" dirty="0" smtClean="0">
                <a:solidFill>
                  <a:srgbClr val="008000"/>
                </a:solidFill>
              </a:rPr>
              <a:t>….but how could you tell?  What would it mean for the prediction to be ‘precise’?</a:t>
            </a:r>
          </a:p>
          <a:p>
            <a:endParaRPr lang="en-US" sz="1600" dirty="0" smtClean="0">
              <a:solidFill>
                <a:srgbClr val="008000"/>
              </a:solidFill>
            </a:endParaRPr>
          </a:p>
          <a:p>
            <a:r>
              <a:rPr lang="en-US" sz="1600" dirty="0" smtClean="0">
                <a:solidFill>
                  <a:srgbClr val="FF0000"/>
                </a:solidFill>
              </a:rPr>
              <a:t>Can an allele be selectively neutral?  How could you possibly tell?</a:t>
            </a:r>
            <a:endParaRPr lang="en-US" sz="1600" dirty="0">
              <a:solidFill>
                <a:srgbClr val="FF0000"/>
              </a:solidFill>
            </a:endParaRPr>
          </a:p>
        </p:txBody>
      </p:sp>
      <p:pic>
        <p:nvPicPr>
          <p:cNvPr id="12293" name="Picture 5"/>
          <p:cNvPicPr>
            <a:picLocks noChangeAspect="1" noChangeArrowheads="1"/>
          </p:cNvPicPr>
          <p:nvPr/>
        </p:nvPicPr>
        <p:blipFill>
          <a:blip r:embed="rId3"/>
          <a:srcRect/>
          <a:stretch>
            <a:fillRect/>
          </a:stretch>
        </p:blipFill>
        <p:spPr bwMode="auto">
          <a:xfrm>
            <a:off x="457200" y="914400"/>
            <a:ext cx="2857500" cy="2085975"/>
          </a:xfrm>
          <a:prstGeom prst="rect">
            <a:avLst/>
          </a:prstGeom>
          <a:noFill/>
          <a:ln w="9525">
            <a:noFill/>
            <a:miter lim="800000"/>
            <a:headEnd/>
            <a:tailEnd/>
          </a:ln>
        </p:spPr>
      </p:pic>
      <p:sp>
        <p:nvSpPr>
          <p:cNvPr id="12294" name="Rectangle 6"/>
          <p:cNvSpPr>
            <a:spLocks noChangeArrowheads="1"/>
          </p:cNvSpPr>
          <p:nvPr/>
        </p:nvSpPr>
        <p:spPr bwMode="auto">
          <a:xfrm>
            <a:off x="3505200" y="914400"/>
            <a:ext cx="5486400" cy="1815882"/>
          </a:xfrm>
          <a:prstGeom prst="rect">
            <a:avLst/>
          </a:prstGeom>
          <a:noFill/>
          <a:ln w="9525">
            <a:noFill/>
            <a:miter lim="800000"/>
            <a:headEnd/>
            <a:tailEnd/>
          </a:ln>
        </p:spPr>
        <p:txBody>
          <a:bodyPr wrap="square">
            <a:prstTxWarp prst="textNoShape">
              <a:avLst/>
            </a:prstTxWarp>
            <a:spAutoFit/>
          </a:bodyPr>
          <a:lstStyle/>
          <a:p>
            <a:r>
              <a:rPr lang="en-US" sz="1600" dirty="0"/>
              <a:t>A perfect coin-flipping machine would produce the same result every time. </a:t>
            </a:r>
            <a:r>
              <a:rPr lang="en-US" sz="1600" dirty="0" err="1"/>
              <a:t>Persi</a:t>
            </a:r>
            <a:r>
              <a:rPr lang="en-US" sz="1600" dirty="0"/>
              <a:t> </a:t>
            </a:r>
            <a:r>
              <a:rPr lang="en-US" sz="1600" dirty="0" err="1" smtClean="0"/>
              <a:t>Diaconis</a:t>
            </a:r>
            <a:r>
              <a:rPr lang="en-US" sz="1600" dirty="0" smtClean="0"/>
              <a:t> made </a:t>
            </a:r>
            <a:r>
              <a:rPr lang="en-US" sz="1600" dirty="0"/>
              <a:t>one in </a:t>
            </a:r>
            <a:r>
              <a:rPr lang="en-US" sz="1600" dirty="0" smtClean="0"/>
              <a:t>2004. </a:t>
            </a:r>
            <a:endParaRPr lang="en-US" sz="1600" dirty="0"/>
          </a:p>
          <a:p>
            <a:endParaRPr lang="en-US" sz="1600" dirty="0"/>
          </a:p>
          <a:p>
            <a:r>
              <a:rPr lang="en-US" sz="1600" dirty="0"/>
              <a:t>So why does </a:t>
            </a:r>
            <a:r>
              <a:rPr lang="en-US" sz="1600" dirty="0" smtClean="0"/>
              <a:t>flipping </a:t>
            </a:r>
            <a:r>
              <a:rPr lang="en-US" sz="1600" i="1" dirty="0" smtClean="0"/>
              <a:t>appear</a:t>
            </a:r>
            <a:r>
              <a:rPr lang="en-US" sz="1600" dirty="0" smtClean="0"/>
              <a:t> </a:t>
            </a:r>
            <a:r>
              <a:rPr lang="en-US" sz="1600" dirty="0"/>
              <a:t>to be ‘random’?</a:t>
            </a:r>
          </a:p>
          <a:p>
            <a:r>
              <a:rPr lang="en-US" sz="1600" dirty="0"/>
              <a:t>And then what does it mean to be ‘fair’ or ‘unfair’</a:t>
            </a:r>
            <a:r>
              <a:rPr lang="en-US" sz="1600" dirty="0" smtClean="0"/>
              <a:t>?</a:t>
            </a:r>
          </a:p>
          <a:p>
            <a:r>
              <a:rPr lang="en-US" sz="1600" dirty="0"/>
              <a:t>S</a:t>
            </a:r>
            <a:r>
              <a:rPr lang="en-US" sz="1600" dirty="0" smtClean="0"/>
              <a:t>ince it rotates during its flight, is it only hitting the table that seems  ‘random’?  Does this mean the </a:t>
            </a:r>
            <a:r>
              <a:rPr lang="en-US" sz="1600" i="1" dirty="0" smtClean="0"/>
              <a:t>table </a:t>
            </a:r>
            <a:r>
              <a:rPr lang="en-US" sz="1600" dirty="0" smtClean="0"/>
              <a:t>is unfair??</a:t>
            </a:r>
            <a:endParaRPr lang="en-US" sz="1600" dirty="0"/>
          </a:p>
        </p:txBody>
      </p:sp>
    </p:spTree>
    <p:extLst>
      <p:ext uri="{BB962C8B-B14F-4D97-AF65-F5344CB8AC3E}">
        <p14:creationId xmlns:p14="http://schemas.microsoft.com/office/powerpoint/2010/main" val="9261223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0333" y="372452"/>
            <a:ext cx="8463550" cy="2000548"/>
          </a:xfrm>
          <a:prstGeom prst="rect">
            <a:avLst/>
          </a:prstGeom>
          <a:noFill/>
        </p:spPr>
        <p:txBody>
          <a:bodyPr wrap="none" rtlCol="0">
            <a:spAutoFit/>
          </a:bodyPr>
          <a:lstStyle/>
          <a:p>
            <a:r>
              <a:rPr lang="en-US" sz="2400" dirty="0" smtClean="0">
                <a:solidFill>
                  <a:srgbClr val="3366FF"/>
                </a:solidFill>
              </a:rPr>
              <a:t>It is not entirely obvious what we mean by ‘replicate’</a:t>
            </a:r>
          </a:p>
          <a:p>
            <a:r>
              <a:rPr lang="en-US" sz="2000" dirty="0"/>
              <a:t> </a:t>
            </a:r>
            <a:r>
              <a:rPr lang="en-US" sz="2000" dirty="0" smtClean="0"/>
              <a:t> 1.  Exactly the same result every time we look?</a:t>
            </a:r>
          </a:p>
          <a:p>
            <a:r>
              <a:rPr lang="en-US" sz="2000" dirty="0"/>
              <a:t> </a:t>
            </a:r>
            <a:r>
              <a:rPr lang="en-US" sz="2000" dirty="0" smtClean="0"/>
              <a:t> 2.  The same result some percent of the time (e.g., 1 - </a:t>
            </a:r>
            <a:r>
              <a:rPr lang="en-US" sz="2000" i="1" dirty="0" smtClean="0"/>
              <a:t>p</a:t>
            </a:r>
            <a:r>
              <a:rPr lang="en-US" sz="2000" dirty="0" smtClean="0"/>
              <a:t>-value fraction?)</a:t>
            </a:r>
          </a:p>
          <a:p>
            <a:r>
              <a:rPr lang="en-US" sz="2000" dirty="0"/>
              <a:t> </a:t>
            </a:r>
            <a:r>
              <a:rPr lang="en-US" sz="2000" dirty="0" smtClean="0"/>
              <a:t> 3.  Almost the same result every time (then what does ‘precision’ mean here)?</a:t>
            </a:r>
          </a:p>
          <a:p>
            <a:r>
              <a:rPr lang="en-US" sz="2000" dirty="0"/>
              <a:t> </a:t>
            </a:r>
            <a:r>
              <a:rPr lang="en-US" sz="2000" dirty="0" smtClean="0"/>
              <a:t> 4.  Results of replications approach some fixed value asymptotically?</a:t>
            </a:r>
          </a:p>
          <a:p>
            <a:r>
              <a:rPr lang="en-US" sz="2000" dirty="0"/>
              <a:t> </a:t>
            </a:r>
            <a:r>
              <a:rPr lang="en-US" sz="2000" dirty="0" smtClean="0"/>
              <a:t> 5.  The gang warfare criterion:  what the dominant group decides is ‘true’?</a:t>
            </a:r>
            <a:endParaRPr lang="en-US" sz="2000" dirty="0"/>
          </a:p>
        </p:txBody>
      </p:sp>
    </p:spTree>
    <p:extLst>
      <p:ext uri="{BB962C8B-B14F-4D97-AF65-F5344CB8AC3E}">
        <p14:creationId xmlns:p14="http://schemas.microsoft.com/office/powerpoint/2010/main" val="17052841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1437" y="470320"/>
            <a:ext cx="8140716" cy="3262432"/>
          </a:xfrm>
          <a:prstGeom prst="rect">
            <a:avLst/>
          </a:prstGeom>
          <a:noFill/>
        </p:spPr>
        <p:txBody>
          <a:bodyPr wrap="square" rtlCol="0">
            <a:spAutoFit/>
          </a:bodyPr>
          <a:lstStyle/>
          <a:p>
            <a:r>
              <a:rPr lang="en-US" sz="2400" dirty="0" smtClean="0">
                <a:solidFill>
                  <a:srgbClr val="3366FF"/>
                </a:solidFill>
              </a:rPr>
              <a:t>Three kinds of reproducibility in genetics</a:t>
            </a:r>
          </a:p>
          <a:p>
            <a:endParaRPr lang="en-US" sz="2000" dirty="0">
              <a:solidFill>
                <a:srgbClr val="3366FF"/>
              </a:solidFill>
            </a:endParaRPr>
          </a:p>
          <a:p>
            <a:pPr marL="342900" indent="-342900">
              <a:buAutoNum type="arabicPeriod"/>
            </a:pPr>
            <a:r>
              <a:rPr lang="en-US" dirty="0" smtClean="0"/>
              <a:t>Causal (gene action)</a:t>
            </a:r>
          </a:p>
          <a:p>
            <a:pPr marL="342900" indent="-342900">
              <a:buAutoNum type="arabicPeriod"/>
            </a:pPr>
            <a:r>
              <a:rPr lang="en-US" dirty="0" smtClean="0"/>
              <a:t>Sampling (significance tests, &amp;c.)</a:t>
            </a:r>
            <a:endParaRPr lang="en-US" dirty="0"/>
          </a:p>
          <a:p>
            <a:pPr marL="342900" indent="-342900">
              <a:buAutoNum type="arabicPeriod"/>
            </a:pPr>
            <a:r>
              <a:rPr lang="en-US" dirty="0"/>
              <a:t>P</a:t>
            </a:r>
            <a:r>
              <a:rPr lang="en-US" dirty="0" smtClean="0"/>
              <a:t>hylogenetic (animal models)</a:t>
            </a:r>
          </a:p>
          <a:p>
            <a:endParaRPr lang="en-US" dirty="0"/>
          </a:p>
          <a:p>
            <a:r>
              <a:rPr lang="en-US" dirty="0" smtClean="0"/>
              <a:t>What should we expect of each? </a:t>
            </a:r>
            <a:endParaRPr lang="en-US" dirty="0" smtClean="0"/>
          </a:p>
          <a:p>
            <a:r>
              <a:rPr lang="en-US" dirty="0" smtClean="0"/>
              <a:t>How </a:t>
            </a:r>
            <a:r>
              <a:rPr lang="en-US" dirty="0" smtClean="0"/>
              <a:t>often is that actually tested?  </a:t>
            </a:r>
            <a:endParaRPr lang="en-US" dirty="0" smtClean="0"/>
          </a:p>
          <a:p>
            <a:r>
              <a:rPr lang="en-US" i="1" dirty="0" smtClean="0"/>
              <a:t>Can </a:t>
            </a:r>
            <a:r>
              <a:rPr lang="en-US" dirty="0" smtClean="0"/>
              <a:t>it be tested?</a:t>
            </a:r>
          </a:p>
          <a:p>
            <a:r>
              <a:rPr lang="en-US" dirty="0" smtClean="0"/>
              <a:t>If not, how confident can we be in our inferences?</a:t>
            </a:r>
          </a:p>
          <a:p>
            <a:endParaRPr lang="en-US" dirty="0"/>
          </a:p>
        </p:txBody>
      </p:sp>
    </p:spTree>
    <p:extLst>
      <p:ext uri="{BB962C8B-B14F-4D97-AF65-F5344CB8AC3E}">
        <p14:creationId xmlns:p14="http://schemas.microsoft.com/office/powerpoint/2010/main" val="35192395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81000"/>
            <a:ext cx="8507690" cy="3231654"/>
          </a:xfrm>
          <a:prstGeom prst="rect">
            <a:avLst/>
          </a:prstGeom>
          <a:noFill/>
        </p:spPr>
        <p:txBody>
          <a:bodyPr wrap="square" rtlCol="0">
            <a:spAutoFit/>
          </a:bodyPr>
          <a:lstStyle/>
          <a:p>
            <a:r>
              <a:rPr lang="en-US" sz="2400" dirty="0" smtClean="0">
                <a:solidFill>
                  <a:srgbClr val="3366FF"/>
                </a:solidFill>
              </a:rPr>
              <a:t>Genetic ‘causation’ is context-dependent</a:t>
            </a:r>
          </a:p>
          <a:p>
            <a:endParaRPr lang="en-US" dirty="0" smtClean="0"/>
          </a:p>
          <a:p>
            <a:r>
              <a:rPr lang="en-US" dirty="0" smtClean="0"/>
              <a:t>DNA sequence contains ‘information’ for the bearer’s traits</a:t>
            </a:r>
          </a:p>
          <a:p>
            <a:endParaRPr lang="en-US" dirty="0"/>
          </a:p>
          <a:p>
            <a:r>
              <a:rPr lang="en-US" dirty="0" smtClean="0"/>
              <a:t>DNA </a:t>
            </a:r>
            <a:r>
              <a:rPr lang="en-US" i="1" dirty="0" smtClean="0">
                <a:solidFill>
                  <a:srgbClr val="FF0000"/>
                </a:solidFill>
              </a:rPr>
              <a:t>variation</a:t>
            </a:r>
            <a:r>
              <a:rPr lang="en-US" dirty="0" smtClean="0">
                <a:solidFill>
                  <a:srgbClr val="FF0000"/>
                </a:solidFill>
              </a:rPr>
              <a:t> </a:t>
            </a:r>
            <a:r>
              <a:rPr lang="en-US" dirty="0" smtClean="0"/>
              <a:t>is responsible for corresponding variation in those traits.</a:t>
            </a:r>
          </a:p>
          <a:p>
            <a:endParaRPr lang="en-US" dirty="0"/>
          </a:p>
          <a:p>
            <a:r>
              <a:rPr lang="en-US" dirty="0" smtClean="0"/>
              <a:t>Genetic function requires </a:t>
            </a:r>
            <a:r>
              <a:rPr lang="en-US" i="1" dirty="0" smtClean="0">
                <a:solidFill>
                  <a:srgbClr val="FF0000"/>
                </a:solidFill>
              </a:rPr>
              <a:t>interaction</a:t>
            </a:r>
            <a:r>
              <a:rPr lang="en-US" dirty="0" smtClean="0"/>
              <a:t>, and is </a:t>
            </a:r>
            <a:r>
              <a:rPr lang="en-US" i="1" dirty="0" smtClean="0">
                <a:solidFill>
                  <a:srgbClr val="FF0000"/>
                </a:solidFill>
              </a:rPr>
              <a:t>context-dependent</a:t>
            </a:r>
            <a:r>
              <a:rPr lang="en-US" dirty="0" smtClean="0"/>
              <a:t>.</a:t>
            </a:r>
          </a:p>
          <a:p>
            <a:endParaRPr lang="en-US" dirty="0"/>
          </a:p>
          <a:p>
            <a:r>
              <a:rPr lang="en-US" dirty="0" smtClean="0"/>
              <a:t>Each nucleotide’s context, or  ‘</a:t>
            </a:r>
            <a:r>
              <a:rPr lang="en-US" i="1" dirty="0" smtClean="0">
                <a:solidFill>
                  <a:srgbClr val="FF0000"/>
                </a:solidFill>
              </a:rPr>
              <a:t>environment</a:t>
            </a:r>
            <a:r>
              <a:rPr lang="en-US" dirty="0" smtClean="0"/>
              <a:t>’, includes the rest of the genome in that cell, but also many factors beyond that.</a:t>
            </a:r>
          </a:p>
          <a:p>
            <a:endParaRPr lang="en-US" dirty="0"/>
          </a:p>
        </p:txBody>
      </p:sp>
    </p:spTree>
    <p:extLst>
      <p:ext uri="{BB962C8B-B14F-4D97-AF65-F5344CB8AC3E}">
        <p14:creationId xmlns:p14="http://schemas.microsoft.com/office/powerpoint/2010/main" val="855230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599" y="381000"/>
            <a:ext cx="8784494" cy="2400657"/>
          </a:xfrm>
          <a:prstGeom prst="rect">
            <a:avLst/>
          </a:prstGeom>
          <a:noFill/>
        </p:spPr>
        <p:txBody>
          <a:bodyPr wrap="square" rtlCol="0">
            <a:spAutoFit/>
          </a:bodyPr>
          <a:lstStyle/>
          <a:p>
            <a:r>
              <a:rPr lang="en-US" sz="2000" dirty="0" smtClean="0">
                <a:solidFill>
                  <a:srgbClr val="3366FF"/>
                </a:solidFill>
              </a:rPr>
              <a:t>The </a:t>
            </a:r>
            <a:r>
              <a:rPr lang="en-US" sz="2400" dirty="0" smtClean="0">
                <a:solidFill>
                  <a:srgbClr val="3366FF"/>
                </a:solidFill>
              </a:rPr>
              <a:t>central property of evolution is </a:t>
            </a:r>
            <a:r>
              <a:rPr lang="en-US" sz="2400" i="1" dirty="0" smtClean="0">
                <a:solidFill>
                  <a:srgbClr val="FF0000"/>
                </a:solidFill>
              </a:rPr>
              <a:t>variation</a:t>
            </a:r>
            <a:r>
              <a:rPr lang="en-US" sz="2400" dirty="0" smtClean="0">
                <a:solidFill>
                  <a:srgbClr val="3366FF"/>
                </a:solidFill>
              </a:rPr>
              <a:t>: </a:t>
            </a:r>
            <a:r>
              <a:rPr lang="en-US" sz="2400" i="1" dirty="0" smtClean="0">
                <a:solidFill>
                  <a:srgbClr val="3366FF"/>
                </a:solidFill>
              </a:rPr>
              <a:t>non-</a:t>
            </a:r>
            <a:r>
              <a:rPr lang="en-US" sz="2400" dirty="0" smtClean="0">
                <a:solidFill>
                  <a:srgbClr val="3366FF"/>
                </a:solidFill>
              </a:rPr>
              <a:t>replicability</a:t>
            </a:r>
          </a:p>
          <a:p>
            <a:endParaRPr lang="en-US" dirty="0" smtClean="0"/>
          </a:p>
          <a:p>
            <a:r>
              <a:rPr lang="en-US" dirty="0" smtClean="0"/>
              <a:t>Functional and regulatory detail can arise by point mutation, that come and go quickly.</a:t>
            </a:r>
          </a:p>
          <a:p>
            <a:endParaRPr lang="en-US" dirty="0" smtClean="0"/>
          </a:p>
          <a:p>
            <a:r>
              <a:rPr lang="en-US" dirty="0" smtClean="0"/>
              <a:t>New genes and hence new function largely evolve by </a:t>
            </a:r>
            <a:r>
              <a:rPr lang="en-US" dirty="0" smtClean="0">
                <a:solidFill>
                  <a:srgbClr val="FF0000"/>
                </a:solidFill>
              </a:rPr>
              <a:t>duplication</a:t>
            </a:r>
            <a:r>
              <a:rPr lang="en-US" dirty="0" smtClean="0"/>
              <a:t>.  </a:t>
            </a:r>
          </a:p>
          <a:p>
            <a:endParaRPr lang="en-US" dirty="0"/>
          </a:p>
          <a:p>
            <a:r>
              <a:rPr lang="en-US" dirty="0" smtClean="0"/>
              <a:t>Evolution generates </a:t>
            </a:r>
            <a:r>
              <a:rPr lang="en-US" i="1" dirty="0" smtClean="0">
                <a:solidFill>
                  <a:srgbClr val="FF0000"/>
                </a:solidFill>
              </a:rPr>
              <a:t>redundancy </a:t>
            </a:r>
            <a:r>
              <a:rPr lang="en-US" dirty="0" smtClean="0">
                <a:solidFill>
                  <a:srgbClr val="000000"/>
                </a:solidFill>
              </a:rPr>
              <a:t>in genetic causation.</a:t>
            </a:r>
          </a:p>
          <a:p>
            <a:endParaRPr lang="en-US" dirty="0"/>
          </a:p>
        </p:txBody>
      </p:sp>
    </p:spTree>
    <p:extLst>
      <p:ext uri="{BB962C8B-B14F-4D97-AF65-F5344CB8AC3E}">
        <p14:creationId xmlns:p14="http://schemas.microsoft.com/office/powerpoint/2010/main" val="12294000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a:off x="914400" y="1852495"/>
            <a:ext cx="3276600" cy="330116"/>
            <a:chOff x="1295400" y="2667000"/>
            <a:chExt cx="3276600" cy="330116"/>
          </a:xfrm>
        </p:grpSpPr>
        <p:cxnSp>
          <p:nvCxnSpPr>
            <p:cNvPr id="4" name="Straight Connector 3"/>
            <p:cNvCxnSpPr/>
            <p:nvPr/>
          </p:nvCxnSpPr>
          <p:spPr>
            <a:xfrm>
              <a:off x="1295400" y="2667000"/>
              <a:ext cx="3276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371600" y="2743200"/>
              <a:ext cx="2674972" cy="253916"/>
            </a:xfrm>
            <a:prstGeom prst="rect">
              <a:avLst/>
            </a:prstGeom>
            <a:noFill/>
          </p:spPr>
          <p:txBody>
            <a:bodyPr wrap="none" rtlCol="0">
              <a:spAutoFit/>
            </a:bodyPr>
            <a:lstStyle/>
            <a:p>
              <a:r>
                <a:rPr lang="en-US" sz="1050" b="1" dirty="0" smtClean="0"/>
                <a:t>     Small        	        Medium                  Large</a:t>
              </a:r>
              <a:endParaRPr lang="en-US" sz="1050" b="1" dirty="0"/>
            </a:p>
          </p:txBody>
        </p:sp>
      </p:grpSp>
      <p:sp>
        <p:nvSpPr>
          <p:cNvPr id="7" name="TextBox 6"/>
          <p:cNvSpPr txBox="1"/>
          <p:nvPr/>
        </p:nvSpPr>
        <p:spPr>
          <a:xfrm>
            <a:off x="1066800" y="1371600"/>
            <a:ext cx="2544286" cy="523220"/>
          </a:xfrm>
          <a:prstGeom prst="rect">
            <a:avLst/>
          </a:prstGeom>
          <a:noFill/>
        </p:spPr>
        <p:txBody>
          <a:bodyPr wrap="none" rtlCol="0">
            <a:spAutoFit/>
          </a:bodyPr>
          <a:lstStyle/>
          <a:p>
            <a:r>
              <a:rPr lang="en-US" sz="1400" dirty="0" smtClean="0"/>
              <a:t>                             </a:t>
            </a:r>
            <a:r>
              <a:rPr lang="en-US" sz="1400" dirty="0" err="1" smtClean="0"/>
              <a:t>Aa</a:t>
            </a:r>
            <a:endParaRPr lang="en-US" sz="1400" dirty="0" smtClean="0"/>
          </a:p>
          <a:p>
            <a:r>
              <a:rPr lang="en-US" sz="1400" dirty="0"/>
              <a:t> </a:t>
            </a:r>
            <a:r>
              <a:rPr lang="en-US" sz="1400" dirty="0" smtClean="0"/>
              <a:t>  </a:t>
            </a:r>
            <a:r>
              <a:rPr lang="en-US" sz="1400" dirty="0" err="1" smtClean="0"/>
              <a:t>aa</a:t>
            </a:r>
            <a:r>
              <a:rPr lang="en-US" sz="1400" dirty="0" smtClean="0"/>
              <a:t>                      </a:t>
            </a:r>
            <a:r>
              <a:rPr lang="en-US" sz="1400" dirty="0" err="1" smtClean="0"/>
              <a:t>aA</a:t>
            </a:r>
            <a:r>
              <a:rPr lang="en-US" sz="1400" dirty="0" smtClean="0"/>
              <a:t>                   AA</a:t>
            </a:r>
            <a:endParaRPr lang="en-US" sz="1400" dirty="0"/>
          </a:p>
        </p:txBody>
      </p:sp>
      <p:grpSp>
        <p:nvGrpSpPr>
          <p:cNvPr id="3" name="Group 8"/>
          <p:cNvGrpSpPr/>
          <p:nvPr/>
        </p:nvGrpSpPr>
        <p:grpSpPr>
          <a:xfrm>
            <a:off x="5029200" y="2743200"/>
            <a:ext cx="3276600" cy="330116"/>
            <a:chOff x="1295400" y="2667000"/>
            <a:chExt cx="3276600" cy="330116"/>
          </a:xfrm>
        </p:grpSpPr>
        <p:cxnSp>
          <p:nvCxnSpPr>
            <p:cNvPr id="10" name="Straight Connector 9"/>
            <p:cNvCxnSpPr/>
            <p:nvPr/>
          </p:nvCxnSpPr>
          <p:spPr>
            <a:xfrm>
              <a:off x="1295400" y="2667000"/>
              <a:ext cx="3276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371600" y="2743200"/>
              <a:ext cx="3070071" cy="253916"/>
            </a:xfrm>
            <a:prstGeom prst="rect">
              <a:avLst/>
            </a:prstGeom>
            <a:noFill/>
          </p:spPr>
          <p:txBody>
            <a:bodyPr wrap="none" rtlCol="0">
              <a:spAutoFit/>
            </a:bodyPr>
            <a:lstStyle/>
            <a:p>
              <a:r>
                <a:rPr lang="en-US" sz="1050" b="1" dirty="0" smtClean="0"/>
                <a:t>Small         	      Medium       		         Large</a:t>
              </a:r>
              <a:endParaRPr lang="en-US" sz="1050" b="1" dirty="0"/>
            </a:p>
          </p:txBody>
        </p:sp>
      </p:grpSp>
      <p:grpSp>
        <p:nvGrpSpPr>
          <p:cNvPr id="6" name="Group 11"/>
          <p:cNvGrpSpPr/>
          <p:nvPr/>
        </p:nvGrpSpPr>
        <p:grpSpPr>
          <a:xfrm>
            <a:off x="533400" y="5867400"/>
            <a:ext cx="4191001" cy="330116"/>
            <a:chOff x="1295400" y="2667000"/>
            <a:chExt cx="3438010" cy="330116"/>
          </a:xfrm>
        </p:grpSpPr>
        <p:cxnSp>
          <p:nvCxnSpPr>
            <p:cNvPr id="13" name="Straight Connector 12"/>
            <p:cNvCxnSpPr/>
            <p:nvPr/>
          </p:nvCxnSpPr>
          <p:spPr>
            <a:xfrm>
              <a:off x="1295400" y="2667000"/>
              <a:ext cx="343801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95400" y="2743200"/>
              <a:ext cx="3346522" cy="253916"/>
            </a:xfrm>
            <a:prstGeom prst="rect">
              <a:avLst/>
            </a:prstGeom>
            <a:noFill/>
          </p:spPr>
          <p:txBody>
            <a:bodyPr wrap="none" rtlCol="0">
              <a:spAutoFit/>
            </a:bodyPr>
            <a:lstStyle/>
            <a:p>
              <a:r>
                <a:rPr lang="en-US" sz="1050" b="1" dirty="0" smtClean="0"/>
                <a:t>Small              		       Medium      		                           Large</a:t>
              </a:r>
              <a:endParaRPr lang="en-US" sz="1050" b="1" dirty="0"/>
            </a:p>
          </p:txBody>
        </p:sp>
      </p:grpSp>
      <p:grpSp>
        <p:nvGrpSpPr>
          <p:cNvPr id="8" name="Group 14"/>
          <p:cNvGrpSpPr/>
          <p:nvPr/>
        </p:nvGrpSpPr>
        <p:grpSpPr>
          <a:xfrm>
            <a:off x="4953000" y="5867400"/>
            <a:ext cx="3320851" cy="330116"/>
            <a:chOff x="1295400" y="2667000"/>
            <a:chExt cx="3320851" cy="330116"/>
          </a:xfrm>
        </p:grpSpPr>
        <p:cxnSp>
          <p:nvCxnSpPr>
            <p:cNvPr id="16" name="Straight Connector 15"/>
            <p:cNvCxnSpPr/>
            <p:nvPr/>
          </p:nvCxnSpPr>
          <p:spPr>
            <a:xfrm>
              <a:off x="1295400" y="2667000"/>
              <a:ext cx="3276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71600" y="2743200"/>
              <a:ext cx="3244651" cy="253916"/>
            </a:xfrm>
            <a:prstGeom prst="rect">
              <a:avLst/>
            </a:prstGeom>
            <a:noFill/>
          </p:spPr>
          <p:txBody>
            <a:bodyPr wrap="none" rtlCol="0">
              <a:spAutoFit/>
            </a:bodyPr>
            <a:lstStyle/>
            <a:p>
              <a:r>
                <a:rPr lang="en-US" sz="1050" b="1" dirty="0" smtClean="0"/>
                <a:t>Small                                     Medium                             Large</a:t>
              </a:r>
              <a:endParaRPr lang="en-US" sz="1050" b="1" dirty="0"/>
            </a:p>
          </p:txBody>
        </p:sp>
      </p:grpSp>
      <p:sp>
        <p:nvSpPr>
          <p:cNvPr id="19" name="Rectangle 18"/>
          <p:cNvSpPr/>
          <p:nvPr/>
        </p:nvSpPr>
        <p:spPr>
          <a:xfrm>
            <a:off x="5105400" y="2438400"/>
            <a:ext cx="582211" cy="307777"/>
          </a:xfrm>
          <a:prstGeom prst="rect">
            <a:avLst/>
          </a:prstGeom>
        </p:spPr>
        <p:txBody>
          <a:bodyPr wrap="none">
            <a:spAutoFit/>
          </a:bodyPr>
          <a:lstStyle/>
          <a:p>
            <a:r>
              <a:rPr lang="en-US" sz="1400" dirty="0" err="1" smtClean="0"/>
              <a:t>aabb</a:t>
            </a:r>
            <a:endParaRPr lang="en-US" sz="1400" dirty="0"/>
          </a:p>
        </p:txBody>
      </p:sp>
      <p:sp>
        <p:nvSpPr>
          <p:cNvPr id="20" name="Rectangle 19"/>
          <p:cNvSpPr/>
          <p:nvPr/>
        </p:nvSpPr>
        <p:spPr>
          <a:xfrm>
            <a:off x="5715000" y="1828800"/>
            <a:ext cx="603050" cy="954107"/>
          </a:xfrm>
          <a:prstGeom prst="rect">
            <a:avLst/>
          </a:prstGeom>
        </p:spPr>
        <p:txBody>
          <a:bodyPr wrap="none">
            <a:spAutoFit/>
          </a:bodyPr>
          <a:lstStyle/>
          <a:p>
            <a:r>
              <a:rPr lang="en-US" sz="1400" dirty="0" err="1" smtClean="0"/>
              <a:t>Aabb</a:t>
            </a:r>
            <a:endParaRPr lang="en-US" sz="1400" dirty="0" smtClean="0"/>
          </a:p>
          <a:p>
            <a:r>
              <a:rPr lang="en-US" sz="1400" dirty="0" err="1" smtClean="0"/>
              <a:t>aAbb</a:t>
            </a:r>
            <a:endParaRPr lang="en-US" sz="1400" dirty="0" smtClean="0"/>
          </a:p>
          <a:p>
            <a:r>
              <a:rPr lang="en-US" sz="1400" dirty="0" err="1" smtClean="0"/>
              <a:t>aaBb</a:t>
            </a:r>
            <a:endParaRPr lang="en-US" sz="1400" dirty="0" smtClean="0"/>
          </a:p>
          <a:p>
            <a:r>
              <a:rPr lang="en-US" sz="1400" dirty="0" err="1" smtClean="0"/>
              <a:t>aabB</a:t>
            </a:r>
            <a:endParaRPr lang="en-US" sz="1400" dirty="0"/>
          </a:p>
        </p:txBody>
      </p:sp>
      <p:sp>
        <p:nvSpPr>
          <p:cNvPr id="21" name="Rectangle 20"/>
          <p:cNvSpPr/>
          <p:nvPr/>
        </p:nvSpPr>
        <p:spPr>
          <a:xfrm>
            <a:off x="6324600" y="1371600"/>
            <a:ext cx="623889" cy="1384995"/>
          </a:xfrm>
          <a:prstGeom prst="rect">
            <a:avLst/>
          </a:prstGeom>
        </p:spPr>
        <p:txBody>
          <a:bodyPr wrap="none">
            <a:spAutoFit/>
          </a:bodyPr>
          <a:lstStyle/>
          <a:p>
            <a:r>
              <a:rPr lang="en-US" sz="1400" dirty="0" err="1" smtClean="0"/>
              <a:t>AAbb</a:t>
            </a:r>
            <a:endParaRPr lang="en-US" sz="1400" dirty="0" smtClean="0"/>
          </a:p>
          <a:p>
            <a:r>
              <a:rPr lang="en-US" sz="1400" dirty="0" err="1" smtClean="0"/>
              <a:t>AaBb</a:t>
            </a:r>
            <a:endParaRPr lang="en-US" sz="1400" dirty="0" smtClean="0"/>
          </a:p>
          <a:p>
            <a:r>
              <a:rPr lang="en-US" sz="1400" dirty="0" err="1" smtClean="0"/>
              <a:t>AabB</a:t>
            </a:r>
            <a:endParaRPr lang="en-US" sz="1400" dirty="0" smtClean="0"/>
          </a:p>
          <a:p>
            <a:r>
              <a:rPr lang="en-US" sz="1400" dirty="0" err="1" smtClean="0"/>
              <a:t>aABb</a:t>
            </a:r>
            <a:endParaRPr lang="en-US" sz="1400" dirty="0" smtClean="0"/>
          </a:p>
          <a:p>
            <a:r>
              <a:rPr lang="en-US" sz="1400" dirty="0" err="1" smtClean="0"/>
              <a:t>aAbB</a:t>
            </a:r>
            <a:endParaRPr lang="en-US" sz="1400" dirty="0" smtClean="0"/>
          </a:p>
          <a:p>
            <a:r>
              <a:rPr lang="en-US" sz="1400" dirty="0" err="1" smtClean="0"/>
              <a:t>aaBB</a:t>
            </a:r>
            <a:endParaRPr lang="en-US" dirty="0"/>
          </a:p>
        </p:txBody>
      </p:sp>
      <p:sp>
        <p:nvSpPr>
          <p:cNvPr id="22" name="Rectangle 21"/>
          <p:cNvSpPr/>
          <p:nvPr/>
        </p:nvSpPr>
        <p:spPr>
          <a:xfrm>
            <a:off x="7086600" y="1828800"/>
            <a:ext cx="644728" cy="954107"/>
          </a:xfrm>
          <a:prstGeom prst="rect">
            <a:avLst/>
          </a:prstGeom>
        </p:spPr>
        <p:txBody>
          <a:bodyPr wrap="none">
            <a:spAutoFit/>
          </a:bodyPr>
          <a:lstStyle/>
          <a:p>
            <a:r>
              <a:rPr lang="en-US" sz="1400" dirty="0" err="1" smtClean="0"/>
              <a:t>AABb</a:t>
            </a:r>
            <a:endParaRPr lang="en-US" sz="1400" dirty="0" smtClean="0"/>
          </a:p>
          <a:p>
            <a:r>
              <a:rPr lang="en-US" sz="1400" dirty="0" err="1" smtClean="0"/>
              <a:t>AAbB</a:t>
            </a:r>
            <a:endParaRPr lang="en-US" sz="1400" dirty="0" smtClean="0"/>
          </a:p>
          <a:p>
            <a:r>
              <a:rPr lang="en-US" sz="1400" dirty="0" err="1" smtClean="0"/>
              <a:t>AaBB</a:t>
            </a:r>
            <a:endParaRPr lang="en-US" sz="1400" dirty="0" smtClean="0"/>
          </a:p>
          <a:p>
            <a:r>
              <a:rPr lang="en-US" sz="1400" dirty="0" err="1" smtClean="0"/>
              <a:t>aABB</a:t>
            </a:r>
            <a:endParaRPr lang="en-US" sz="1400" dirty="0"/>
          </a:p>
        </p:txBody>
      </p:sp>
      <p:sp>
        <p:nvSpPr>
          <p:cNvPr id="23" name="Rectangle 22"/>
          <p:cNvSpPr/>
          <p:nvPr/>
        </p:nvSpPr>
        <p:spPr>
          <a:xfrm>
            <a:off x="7696200" y="2438400"/>
            <a:ext cx="665567" cy="307777"/>
          </a:xfrm>
          <a:prstGeom prst="rect">
            <a:avLst/>
          </a:prstGeom>
        </p:spPr>
        <p:txBody>
          <a:bodyPr wrap="none">
            <a:spAutoFit/>
          </a:bodyPr>
          <a:lstStyle/>
          <a:p>
            <a:r>
              <a:rPr lang="en-US" sz="1400" dirty="0" smtClean="0"/>
              <a:t>AABB</a:t>
            </a:r>
            <a:endParaRPr lang="en-US" dirty="0"/>
          </a:p>
        </p:txBody>
      </p:sp>
      <p:sp>
        <p:nvSpPr>
          <p:cNvPr id="24" name="TextBox 23"/>
          <p:cNvSpPr txBox="1"/>
          <p:nvPr/>
        </p:nvSpPr>
        <p:spPr>
          <a:xfrm>
            <a:off x="457200" y="5638800"/>
            <a:ext cx="639919" cy="261610"/>
          </a:xfrm>
          <a:prstGeom prst="rect">
            <a:avLst/>
          </a:prstGeom>
          <a:noFill/>
        </p:spPr>
        <p:txBody>
          <a:bodyPr wrap="none" rtlCol="0">
            <a:spAutoFit/>
          </a:bodyPr>
          <a:lstStyle/>
          <a:p>
            <a:r>
              <a:rPr lang="en-US" sz="1100" dirty="0" err="1" smtClean="0"/>
              <a:t>aabbcc</a:t>
            </a:r>
            <a:endParaRPr lang="en-US" sz="1100" dirty="0"/>
          </a:p>
        </p:txBody>
      </p:sp>
      <p:sp>
        <p:nvSpPr>
          <p:cNvPr id="25" name="TextBox 24"/>
          <p:cNvSpPr txBox="1"/>
          <p:nvPr/>
        </p:nvSpPr>
        <p:spPr>
          <a:xfrm>
            <a:off x="4038600" y="5638800"/>
            <a:ext cx="768159" cy="261610"/>
          </a:xfrm>
          <a:prstGeom prst="rect">
            <a:avLst/>
          </a:prstGeom>
          <a:noFill/>
        </p:spPr>
        <p:txBody>
          <a:bodyPr wrap="none" rtlCol="0">
            <a:spAutoFit/>
          </a:bodyPr>
          <a:lstStyle/>
          <a:p>
            <a:r>
              <a:rPr lang="en-US" sz="1100" dirty="0" smtClean="0"/>
              <a:t>AABBCC</a:t>
            </a:r>
            <a:endParaRPr lang="en-US" sz="1100" dirty="0"/>
          </a:p>
        </p:txBody>
      </p:sp>
      <p:sp>
        <p:nvSpPr>
          <p:cNvPr id="26" name="TextBox 25"/>
          <p:cNvSpPr txBox="1"/>
          <p:nvPr/>
        </p:nvSpPr>
        <p:spPr>
          <a:xfrm>
            <a:off x="990600" y="4800600"/>
            <a:ext cx="671979" cy="1107996"/>
          </a:xfrm>
          <a:prstGeom prst="rect">
            <a:avLst/>
          </a:prstGeom>
          <a:noFill/>
        </p:spPr>
        <p:txBody>
          <a:bodyPr wrap="none" rtlCol="0">
            <a:spAutoFit/>
          </a:bodyPr>
          <a:lstStyle/>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a:p>
        </p:txBody>
      </p:sp>
      <p:sp>
        <p:nvSpPr>
          <p:cNvPr id="30" name="TextBox 29"/>
          <p:cNvSpPr txBox="1"/>
          <p:nvPr/>
        </p:nvSpPr>
        <p:spPr>
          <a:xfrm>
            <a:off x="3429000" y="4800600"/>
            <a:ext cx="752129" cy="1107996"/>
          </a:xfrm>
          <a:prstGeom prst="rect">
            <a:avLst/>
          </a:prstGeom>
          <a:noFill/>
        </p:spPr>
        <p:txBody>
          <a:bodyPr wrap="none" rtlCol="0">
            <a:spAutoFit/>
          </a:bodyPr>
          <a:lstStyle/>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a:p>
        </p:txBody>
      </p:sp>
      <p:sp>
        <p:nvSpPr>
          <p:cNvPr id="37" name="TextBox 36"/>
          <p:cNvSpPr txBox="1"/>
          <p:nvPr/>
        </p:nvSpPr>
        <p:spPr>
          <a:xfrm>
            <a:off x="1371600" y="1143000"/>
            <a:ext cx="6532558" cy="307777"/>
          </a:xfrm>
          <a:prstGeom prst="rect">
            <a:avLst/>
          </a:prstGeom>
          <a:noFill/>
        </p:spPr>
        <p:txBody>
          <a:bodyPr wrap="none" rtlCol="0">
            <a:spAutoFit/>
          </a:bodyPr>
          <a:lstStyle/>
          <a:p>
            <a:r>
              <a:rPr lang="en-US" sz="1400" b="1" dirty="0" smtClean="0">
                <a:solidFill>
                  <a:srgbClr val="00B050"/>
                </a:solidFill>
              </a:rPr>
              <a:t>One contributing gene                    	                             Two identical contributing genes</a:t>
            </a:r>
            <a:endParaRPr lang="en-US" sz="1400" b="1" dirty="0">
              <a:solidFill>
                <a:srgbClr val="00B050"/>
              </a:solidFill>
            </a:endParaRPr>
          </a:p>
        </p:txBody>
      </p:sp>
      <p:sp>
        <p:nvSpPr>
          <p:cNvPr id="38" name="TextBox 37"/>
          <p:cNvSpPr txBox="1"/>
          <p:nvPr/>
        </p:nvSpPr>
        <p:spPr>
          <a:xfrm>
            <a:off x="1066800" y="6172200"/>
            <a:ext cx="6865982" cy="307777"/>
          </a:xfrm>
          <a:prstGeom prst="rect">
            <a:avLst/>
          </a:prstGeom>
          <a:noFill/>
        </p:spPr>
        <p:txBody>
          <a:bodyPr wrap="none" rtlCol="0">
            <a:spAutoFit/>
          </a:bodyPr>
          <a:lstStyle/>
          <a:p>
            <a:r>
              <a:rPr lang="en-US" sz="1400" b="1" dirty="0" smtClean="0">
                <a:solidFill>
                  <a:srgbClr val="00B050"/>
                </a:solidFill>
              </a:rPr>
              <a:t>Three identical contributing genes                 			     Many contributing genes</a:t>
            </a:r>
            <a:endParaRPr lang="en-US" sz="1400" b="1" dirty="0">
              <a:solidFill>
                <a:srgbClr val="00B050"/>
              </a:solidFill>
            </a:endParaRPr>
          </a:p>
        </p:txBody>
      </p:sp>
      <p:sp>
        <p:nvSpPr>
          <p:cNvPr id="39" name="TextBox 38"/>
          <p:cNvSpPr txBox="1"/>
          <p:nvPr/>
        </p:nvSpPr>
        <p:spPr>
          <a:xfrm>
            <a:off x="228600" y="152400"/>
            <a:ext cx="8534400" cy="830997"/>
          </a:xfrm>
          <a:prstGeom prst="rect">
            <a:avLst/>
          </a:prstGeom>
          <a:noFill/>
        </p:spPr>
        <p:txBody>
          <a:bodyPr wrap="square" rtlCol="0">
            <a:spAutoFit/>
          </a:bodyPr>
          <a:lstStyle/>
          <a:p>
            <a:r>
              <a:rPr lang="en-US" sz="1600" dirty="0" smtClean="0">
                <a:solidFill>
                  <a:srgbClr val="3366FF"/>
                </a:solidFill>
              </a:rPr>
              <a:t>Because of causal redundancy, complex</a:t>
            </a:r>
            <a:r>
              <a:rPr lang="en-US" sz="1600" dirty="0" smtClean="0">
                <a:solidFill>
                  <a:srgbClr val="FF0000"/>
                </a:solidFill>
              </a:rPr>
              <a:t> </a:t>
            </a:r>
            <a:r>
              <a:rPr lang="en-US" sz="1600" dirty="0" smtClean="0">
                <a:solidFill>
                  <a:srgbClr val="3366FF"/>
                </a:solidFill>
              </a:rPr>
              <a:t>traits exhibit </a:t>
            </a:r>
            <a:r>
              <a:rPr lang="en-US" sz="1600" i="1" dirty="0" smtClean="0">
                <a:solidFill>
                  <a:srgbClr val="FF0000"/>
                </a:solidFill>
              </a:rPr>
              <a:t>phenogenetic </a:t>
            </a:r>
            <a:r>
              <a:rPr lang="en-US" sz="1600" i="1" dirty="0">
                <a:solidFill>
                  <a:srgbClr val="FF0000"/>
                </a:solidFill>
              </a:rPr>
              <a:t>dr</a:t>
            </a:r>
            <a:r>
              <a:rPr lang="en-US" sz="1600" dirty="0">
                <a:solidFill>
                  <a:srgbClr val="FF0000"/>
                </a:solidFill>
              </a:rPr>
              <a:t>ift </a:t>
            </a:r>
            <a:r>
              <a:rPr lang="en-US" sz="1600" dirty="0"/>
              <a:t>and</a:t>
            </a:r>
            <a:r>
              <a:rPr lang="en-US" sz="1600" i="1" dirty="0"/>
              <a:t> </a:t>
            </a:r>
            <a:r>
              <a:rPr lang="en-US" sz="1600" i="1" dirty="0">
                <a:solidFill>
                  <a:srgbClr val="FF0000"/>
                </a:solidFill>
              </a:rPr>
              <a:t>phenogenetic equiv</a:t>
            </a:r>
            <a:r>
              <a:rPr lang="en-US" sz="1600" dirty="0">
                <a:solidFill>
                  <a:srgbClr val="FF0000"/>
                </a:solidFill>
              </a:rPr>
              <a:t>alence</a:t>
            </a:r>
            <a:r>
              <a:rPr lang="en-US" sz="1600" dirty="0"/>
              <a:t> among </a:t>
            </a:r>
            <a:r>
              <a:rPr lang="en-US" sz="1600" dirty="0" smtClean="0"/>
              <a:t>samples and populations.  Only the trait </a:t>
            </a:r>
            <a:r>
              <a:rPr lang="en-US" sz="1600" dirty="0" smtClean="0">
                <a:solidFill>
                  <a:srgbClr val="3366FF"/>
                </a:solidFill>
              </a:rPr>
              <a:t>‘replicable’.   </a:t>
            </a:r>
            <a:r>
              <a:rPr lang="en-US" sz="1600" dirty="0" smtClean="0"/>
              <a:t>Many loci contribute, most effects too small or too rare to detect. </a:t>
            </a:r>
            <a:endParaRPr lang="en-US" sz="1600" dirty="0"/>
          </a:p>
        </p:txBody>
      </p:sp>
      <p:pic>
        <p:nvPicPr>
          <p:cNvPr id="92161" name="Picture 1"/>
          <p:cNvPicPr>
            <a:picLocks noChangeAspect="1" noChangeArrowheads="1"/>
          </p:cNvPicPr>
          <p:nvPr/>
        </p:nvPicPr>
        <p:blipFill>
          <a:blip r:embed="rId3" cstate="print"/>
          <a:srcRect/>
          <a:stretch>
            <a:fillRect/>
          </a:stretch>
        </p:blipFill>
        <p:spPr bwMode="auto">
          <a:xfrm>
            <a:off x="4876800" y="4419600"/>
            <a:ext cx="3429000" cy="1308571"/>
          </a:xfrm>
          <a:prstGeom prst="rect">
            <a:avLst/>
          </a:prstGeom>
          <a:noFill/>
          <a:ln w="9525">
            <a:noFill/>
            <a:miter lim="800000"/>
            <a:headEnd/>
            <a:tailEnd/>
          </a:ln>
        </p:spPr>
      </p:pic>
      <p:sp>
        <p:nvSpPr>
          <p:cNvPr id="33" name="TextBox 32"/>
          <p:cNvSpPr txBox="1"/>
          <p:nvPr/>
        </p:nvSpPr>
        <p:spPr>
          <a:xfrm>
            <a:off x="2743200" y="3276600"/>
            <a:ext cx="736099" cy="2631490"/>
          </a:xfrm>
          <a:prstGeom prst="rect">
            <a:avLst/>
          </a:prstGeom>
          <a:noFill/>
        </p:spPr>
        <p:txBody>
          <a:bodyPr wrap="none" rtlCol="0">
            <a:spAutoFit/>
          </a:bodyPr>
          <a:lstStyle/>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a:p>
        </p:txBody>
      </p:sp>
      <p:sp>
        <p:nvSpPr>
          <p:cNvPr id="34" name="TextBox 33"/>
          <p:cNvSpPr txBox="1"/>
          <p:nvPr/>
        </p:nvSpPr>
        <p:spPr>
          <a:xfrm>
            <a:off x="1524000" y="3276600"/>
            <a:ext cx="704039" cy="2631490"/>
          </a:xfrm>
          <a:prstGeom prst="rect">
            <a:avLst/>
          </a:prstGeom>
          <a:noFill/>
        </p:spPr>
        <p:txBody>
          <a:bodyPr wrap="none" rtlCol="0">
            <a:spAutoFit/>
          </a:bodyPr>
          <a:lstStyle/>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p:txBody>
      </p:sp>
      <p:sp>
        <p:nvSpPr>
          <p:cNvPr id="28" name="TextBox 27"/>
          <p:cNvSpPr txBox="1"/>
          <p:nvPr/>
        </p:nvSpPr>
        <p:spPr>
          <a:xfrm>
            <a:off x="2133600" y="2438400"/>
            <a:ext cx="720069" cy="3477875"/>
          </a:xfrm>
          <a:prstGeom prst="rect">
            <a:avLst/>
          </a:prstGeom>
          <a:noFill/>
        </p:spPr>
        <p:txBody>
          <a:bodyPr wrap="none" rtlCol="0">
            <a:spAutoFit/>
          </a:bodyPr>
          <a:lstStyle/>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smtClean="0"/>
          </a:p>
          <a:p>
            <a:r>
              <a:rPr lang="en-US" sz="1100" dirty="0" err="1" smtClean="0"/>
              <a:t>aabBCC</a:t>
            </a:r>
            <a:endParaRPr lang="en-US" sz="1100" dirty="0"/>
          </a:p>
        </p:txBody>
      </p:sp>
      <p:grpSp>
        <p:nvGrpSpPr>
          <p:cNvPr id="29" name="Group 28"/>
          <p:cNvGrpSpPr/>
          <p:nvPr/>
        </p:nvGrpSpPr>
        <p:grpSpPr>
          <a:xfrm>
            <a:off x="2091669" y="2311856"/>
            <a:ext cx="2521206" cy="3631744"/>
            <a:chOff x="2091669" y="2311856"/>
            <a:chExt cx="2521206" cy="3631744"/>
          </a:xfrm>
        </p:grpSpPr>
        <p:sp>
          <p:nvSpPr>
            <p:cNvPr id="32" name="Oval 31"/>
            <p:cNvSpPr/>
            <p:nvPr/>
          </p:nvSpPr>
          <p:spPr>
            <a:xfrm>
              <a:off x="2091669" y="2362200"/>
              <a:ext cx="762000" cy="35814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15" idx="2"/>
            </p:cNvCxnSpPr>
            <p:nvPr/>
          </p:nvCxnSpPr>
          <p:spPr>
            <a:xfrm flipH="1">
              <a:off x="2853670" y="2865854"/>
              <a:ext cx="928030" cy="3535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950524" y="2311856"/>
              <a:ext cx="1662351" cy="553998"/>
            </a:xfrm>
            <a:prstGeom prst="rect">
              <a:avLst/>
            </a:prstGeom>
            <a:solidFill>
              <a:srgbClr val="FFFF00"/>
            </a:solidFill>
            <a:ln>
              <a:solidFill>
                <a:schemeClr val="tx2"/>
              </a:solidFill>
            </a:ln>
          </p:spPr>
          <p:txBody>
            <a:bodyPr wrap="square" rtlCol="0">
              <a:spAutoFit/>
            </a:bodyPr>
            <a:lstStyle/>
            <a:p>
              <a:r>
                <a:rPr lang="en-US" sz="1000" b="1" dirty="0" smtClean="0">
                  <a:solidFill>
                    <a:schemeClr val="accent2"/>
                  </a:solidFill>
                </a:rPr>
                <a:t>A key fact is that individuals with the same trait have </a:t>
              </a:r>
              <a:r>
                <a:rPr lang="en-US" sz="1000" b="1" i="1" dirty="0" smtClean="0">
                  <a:solidFill>
                    <a:schemeClr val="accent2"/>
                  </a:solidFill>
                </a:rPr>
                <a:t>different </a:t>
              </a:r>
              <a:r>
                <a:rPr lang="en-US" sz="1000" b="1" dirty="0" smtClean="0">
                  <a:solidFill>
                    <a:schemeClr val="accent2"/>
                  </a:solidFill>
                </a:rPr>
                <a:t>genotypes</a:t>
              </a:r>
              <a:endParaRPr lang="en-US" sz="1000" b="1" dirty="0">
                <a:solidFill>
                  <a:schemeClr val="accent2"/>
                </a:solidFill>
              </a:endParaRPr>
            </a:p>
          </p:txBody>
        </p:sp>
      </p:grpSp>
      <p:sp>
        <p:nvSpPr>
          <p:cNvPr id="9" name="TextBox 8"/>
          <p:cNvSpPr txBox="1"/>
          <p:nvPr/>
        </p:nvSpPr>
        <p:spPr>
          <a:xfrm>
            <a:off x="511035" y="6423669"/>
            <a:ext cx="8401789" cy="430887"/>
          </a:xfrm>
          <a:prstGeom prst="rect">
            <a:avLst/>
          </a:prstGeom>
          <a:noFill/>
        </p:spPr>
        <p:txBody>
          <a:bodyPr wrap="square" rtlCol="0">
            <a:spAutoFit/>
          </a:bodyPr>
          <a:lstStyle/>
          <a:p>
            <a:r>
              <a:rPr lang="en-US" sz="1100" dirty="0" smtClean="0"/>
              <a:t>(This presentation assumes equal deterministic  effects, 2 alleles per gene, equal frequency, &amp; no error or environment;  but the overall  conclusion is not affected by these simplifications)</a:t>
            </a:r>
            <a:endParaRPr lang="en-US" sz="1100" dirty="0"/>
          </a:p>
        </p:txBody>
      </p:sp>
    </p:spTree>
    <p:extLst>
      <p:ext uri="{BB962C8B-B14F-4D97-AF65-F5344CB8AC3E}">
        <p14:creationId xmlns:p14="http://schemas.microsoft.com/office/powerpoint/2010/main" val="644176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850" y="453658"/>
            <a:ext cx="8279090" cy="3847207"/>
          </a:xfrm>
          <a:prstGeom prst="rect">
            <a:avLst/>
          </a:prstGeom>
          <a:noFill/>
        </p:spPr>
        <p:txBody>
          <a:bodyPr wrap="square" rtlCol="0">
            <a:spAutoFit/>
          </a:bodyPr>
          <a:lstStyle/>
          <a:p>
            <a:r>
              <a:rPr lang="en-US" sz="2400" dirty="0" smtClean="0">
                <a:solidFill>
                  <a:srgbClr val="3366FF"/>
                </a:solidFill>
              </a:rPr>
              <a:t>Spooky action at a (very short) distance: complex </a:t>
            </a:r>
            <a:r>
              <a:rPr lang="en-US" sz="2400" i="1" dirty="0" smtClean="0">
                <a:solidFill>
                  <a:srgbClr val="FF0000"/>
                </a:solidFill>
              </a:rPr>
              <a:t>trans</a:t>
            </a:r>
            <a:r>
              <a:rPr lang="en-US" sz="2400" dirty="0" smtClean="0">
                <a:solidFill>
                  <a:srgbClr val="3366FF"/>
                </a:solidFill>
              </a:rPr>
              <a:t> causation </a:t>
            </a:r>
          </a:p>
          <a:p>
            <a:endParaRPr lang="en-US" sz="2000" dirty="0" smtClean="0"/>
          </a:p>
          <a:p>
            <a:r>
              <a:rPr lang="en-US" sz="2000" dirty="0" smtClean="0"/>
              <a:t>Complex </a:t>
            </a:r>
            <a:r>
              <a:rPr lang="en-US" sz="2000" i="1" dirty="0" smtClean="0"/>
              <a:t>trans </a:t>
            </a:r>
            <a:r>
              <a:rPr lang="en-US" sz="2000" dirty="0" smtClean="0"/>
              <a:t>‘communication’ is pervasive within (and among) cells</a:t>
            </a:r>
          </a:p>
          <a:p>
            <a:endParaRPr lang="en-US" sz="2000" dirty="0"/>
          </a:p>
          <a:p>
            <a:r>
              <a:rPr lang="en-US" sz="2000" dirty="0" smtClean="0"/>
              <a:t>It involves simultaneity and serially dynamic elements</a:t>
            </a:r>
          </a:p>
          <a:p>
            <a:endParaRPr lang="en-US" sz="2000" dirty="0" smtClean="0"/>
          </a:p>
          <a:p>
            <a:r>
              <a:rPr lang="en-US" sz="2000" dirty="0" smtClean="0"/>
              <a:t>How does it work?  </a:t>
            </a:r>
          </a:p>
          <a:p>
            <a:endParaRPr lang="en-US" sz="2000" dirty="0"/>
          </a:p>
          <a:p>
            <a:r>
              <a:rPr lang="en-US" sz="2000" dirty="0" smtClean="0"/>
              <a:t>Are we missing something fundamental?</a:t>
            </a:r>
          </a:p>
          <a:p>
            <a:endParaRPr lang="en-US" sz="2000" dirty="0"/>
          </a:p>
          <a:p>
            <a:r>
              <a:rPr lang="en-US" sz="2000" dirty="0" smtClean="0"/>
              <a:t>Can statistical thinking disentangle this or does that confuse epistemology with ontology?</a:t>
            </a:r>
            <a:endParaRPr lang="en-US" sz="2000" dirty="0"/>
          </a:p>
        </p:txBody>
      </p:sp>
    </p:spTree>
    <p:extLst>
      <p:ext uri="{BB962C8B-B14F-4D97-AF65-F5344CB8AC3E}">
        <p14:creationId xmlns:p14="http://schemas.microsoft.com/office/powerpoint/2010/main" val="19606245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p:cNvSpPr>
            <a:spLocks noChangeArrowheads="1"/>
          </p:cNvSpPr>
          <p:nvPr/>
        </p:nvSpPr>
        <p:spPr bwMode="auto">
          <a:xfrm>
            <a:off x="304800" y="239713"/>
            <a:ext cx="874395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dirty="0">
                <a:solidFill>
                  <a:srgbClr val="3366FF"/>
                </a:solidFill>
                <a:latin typeface="Comic Sans MS" charset="0"/>
              </a:rPr>
              <a:t>Life is about </a:t>
            </a:r>
            <a:r>
              <a:rPr lang="en-US" sz="2000" i="1" dirty="0" smtClean="0">
                <a:solidFill>
                  <a:srgbClr val="FF0000"/>
                </a:solidFill>
                <a:latin typeface="Comic Sans MS" charset="0"/>
              </a:rPr>
              <a:t>context: </a:t>
            </a:r>
            <a:r>
              <a:rPr lang="en-US" sz="2000" dirty="0" smtClean="0">
                <a:solidFill>
                  <a:srgbClr val="3366FF"/>
                </a:solidFill>
                <a:latin typeface="Comic Sans MS" charset="0"/>
              </a:rPr>
              <a:t>‘Boolean’ </a:t>
            </a:r>
            <a:r>
              <a:rPr lang="en-US" sz="2000" dirty="0">
                <a:solidFill>
                  <a:srgbClr val="3366FF"/>
                </a:solidFill>
                <a:latin typeface="Comic Sans MS" charset="0"/>
              </a:rPr>
              <a:t>relationships and </a:t>
            </a:r>
            <a:r>
              <a:rPr lang="en-US" sz="2000" dirty="0" smtClean="0">
                <a:solidFill>
                  <a:srgbClr val="3366FF"/>
                </a:solidFill>
                <a:latin typeface="Comic Sans MS" charset="0"/>
              </a:rPr>
              <a:t>arrangement: </a:t>
            </a:r>
          </a:p>
          <a:p>
            <a:r>
              <a:rPr lang="en-US" sz="1600" dirty="0" smtClean="0">
                <a:latin typeface="Comic Sans MS" charset="0"/>
              </a:rPr>
              <a:t>Genomes </a:t>
            </a:r>
            <a:r>
              <a:rPr lang="en-US" sz="1600" dirty="0">
                <a:latin typeface="Comic Sans MS" charset="0"/>
              </a:rPr>
              <a:t>are heterogeneous and modular—that’s part of our </a:t>
            </a:r>
            <a:r>
              <a:rPr lang="en-US" sz="1600" i="1" dirty="0">
                <a:latin typeface="Comic Sans MS" charset="0"/>
              </a:rPr>
              <a:t>theory </a:t>
            </a:r>
            <a:r>
              <a:rPr lang="en-US" sz="1600" dirty="0">
                <a:latin typeface="Comic Sans MS" charset="0"/>
              </a:rPr>
              <a:t> of life.</a:t>
            </a:r>
          </a:p>
          <a:p>
            <a:r>
              <a:rPr lang="en-US" sz="1600" dirty="0" smtClean="0">
                <a:latin typeface="Comic Sans MS" charset="0"/>
              </a:rPr>
              <a:t>That means ‘replicability’ is unpredictable in detail</a:t>
            </a:r>
            <a:endParaRPr lang="en-US" sz="1600" dirty="0">
              <a:latin typeface="Comic Sans MS" charset="0"/>
            </a:endParaRPr>
          </a:p>
        </p:txBody>
      </p:sp>
      <p:pic>
        <p:nvPicPr>
          <p:cNvPr id="55298" name="Picture 6" descr="Fig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425" y="1239838"/>
            <a:ext cx="4017963"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299" name="Group 5"/>
          <p:cNvGrpSpPr>
            <a:grpSpLocks/>
          </p:cNvGrpSpPr>
          <p:nvPr/>
        </p:nvGrpSpPr>
        <p:grpSpPr bwMode="auto">
          <a:xfrm>
            <a:off x="1995488" y="2686050"/>
            <a:ext cx="6940550" cy="1987550"/>
            <a:chOff x="533400" y="1219200"/>
            <a:chExt cx="8305800" cy="2505447"/>
          </a:xfrm>
        </p:grpSpPr>
        <p:pic>
          <p:nvPicPr>
            <p:cNvPr id="55306" name="Picture 1" descr="hgtIdeo_genome_5e03_4a30d0.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219200"/>
              <a:ext cx="6858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7" name="Picture 2" descr="hgt_genome_5e03_4a30d0.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905000"/>
              <a:ext cx="68580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H="1">
              <a:off x="6171921" y="1523376"/>
              <a:ext cx="457844" cy="382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01071" y="2972212"/>
              <a:ext cx="0" cy="228132"/>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295208" y="2361861"/>
              <a:ext cx="0" cy="53430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829044" y="3200344"/>
              <a:ext cx="0" cy="1520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81026" y="3428476"/>
              <a:ext cx="0" cy="152088"/>
            </a:xfrm>
            <a:prstGeom prst="line">
              <a:avLst/>
            </a:prstGeom>
          </p:spPr>
          <p:style>
            <a:lnRef idx="2">
              <a:schemeClr val="accent1"/>
            </a:lnRef>
            <a:fillRef idx="0">
              <a:schemeClr val="accent1"/>
            </a:fillRef>
            <a:effectRef idx="1">
              <a:schemeClr val="accent1"/>
            </a:effectRef>
            <a:fontRef idx="minor">
              <a:schemeClr val="tx1"/>
            </a:fontRef>
          </p:style>
        </p:cxnSp>
        <p:sp>
          <p:nvSpPr>
            <p:cNvPr id="55313" name="TextBox 18"/>
            <p:cNvSpPr txBox="1">
              <a:spLocks noChangeArrowheads="1"/>
            </p:cNvSpPr>
            <p:nvPr/>
          </p:nvSpPr>
          <p:spPr bwMode="auto">
            <a:xfrm>
              <a:off x="533400" y="2362200"/>
              <a:ext cx="791631" cy="29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latin typeface="Gill Sans" charset="0"/>
                  <a:cs typeface="Gill Sans" charset="0"/>
                </a:rPr>
                <a:t>Regulation</a:t>
              </a:r>
            </a:p>
          </p:txBody>
        </p:sp>
        <p:sp>
          <p:nvSpPr>
            <p:cNvPr id="55314" name="TextBox 19"/>
            <p:cNvSpPr txBox="1">
              <a:spLocks noChangeArrowheads="1"/>
            </p:cNvSpPr>
            <p:nvPr/>
          </p:nvSpPr>
          <p:spPr bwMode="auto">
            <a:xfrm>
              <a:off x="762000" y="2971800"/>
              <a:ext cx="728569" cy="29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latin typeface="Gill Sans" charset="0"/>
                  <a:cs typeface="Gill Sans" charset="0"/>
                </a:rPr>
                <a:t>Evolution</a:t>
              </a:r>
            </a:p>
          </p:txBody>
        </p:sp>
        <p:sp>
          <p:nvSpPr>
            <p:cNvPr id="55315" name="TextBox 20"/>
            <p:cNvSpPr txBox="1">
              <a:spLocks noChangeArrowheads="1"/>
            </p:cNvSpPr>
            <p:nvPr/>
          </p:nvSpPr>
          <p:spPr bwMode="auto">
            <a:xfrm>
              <a:off x="990600" y="3200400"/>
              <a:ext cx="704756" cy="29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latin typeface="Gill Sans" charset="0"/>
                  <a:cs typeface="Gill Sans" charset="0"/>
                </a:rPr>
                <a:t>Variation</a:t>
              </a:r>
            </a:p>
          </p:txBody>
        </p:sp>
        <p:sp>
          <p:nvSpPr>
            <p:cNvPr id="55316" name="TextBox 21"/>
            <p:cNvSpPr txBox="1">
              <a:spLocks noChangeArrowheads="1"/>
            </p:cNvSpPr>
            <p:nvPr/>
          </p:nvSpPr>
          <p:spPr bwMode="auto">
            <a:xfrm>
              <a:off x="1295400" y="3428999"/>
              <a:ext cx="649345" cy="29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latin typeface="Gill Sans" charset="0"/>
                  <a:cs typeface="Gill Sans" charset="0"/>
                </a:rPr>
                <a:t>Repeats</a:t>
              </a:r>
            </a:p>
          </p:txBody>
        </p:sp>
      </p:grpSp>
      <p:pic>
        <p:nvPicPr>
          <p:cNvPr id="5530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2514" y="4780412"/>
            <a:ext cx="2064099" cy="1555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TextBox 1"/>
          <p:cNvSpPr txBox="1">
            <a:spLocks noChangeArrowheads="1"/>
          </p:cNvSpPr>
          <p:nvPr/>
        </p:nvSpPr>
        <p:spPr bwMode="auto">
          <a:xfrm>
            <a:off x="68085" y="1518993"/>
            <a:ext cx="2168525" cy="412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i="1" dirty="0" err="1" smtClean="0">
                <a:solidFill>
                  <a:srgbClr val="FF0000"/>
                </a:solidFill>
              </a:rPr>
              <a:t>Cis</a:t>
            </a:r>
            <a:r>
              <a:rPr lang="en-US" sz="1200" i="1" dirty="0" smtClean="0">
                <a:solidFill>
                  <a:srgbClr val="FF0000"/>
                </a:solidFill>
              </a:rPr>
              <a:t>:</a:t>
            </a:r>
            <a:r>
              <a:rPr lang="en-US" sz="1200" dirty="0" smtClean="0">
                <a:solidFill>
                  <a:srgbClr val="008000"/>
                </a:solidFill>
              </a:rPr>
              <a:t> </a:t>
            </a:r>
            <a:r>
              <a:rPr lang="en-US" sz="1100" dirty="0" smtClean="0">
                <a:solidFill>
                  <a:srgbClr val="008000"/>
                </a:solidFill>
              </a:rPr>
              <a:t>‘</a:t>
            </a:r>
            <a:r>
              <a:rPr lang="en-US" sz="1100" dirty="0">
                <a:solidFill>
                  <a:srgbClr val="008000"/>
                </a:solidFill>
              </a:rPr>
              <a:t>typical’ </a:t>
            </a:r>
            <a:r>
              <a:rPr lang="en-US" sz="1200" dirty="0" smtClean="0">
                <a:solidFill>
                  <a:srgbClr val="008000"/>
                </a:solidFill>
              </a:rPr>
              <a:t>gene</a:t>
            </a:r>
          </a:p>
          <a:p>
            <a:pPr eaLnBrk="1" hangingPunct="1"/>
            <a:r>
              <a:rPr lang="en-US" sz="1200" dirty="0">
                <a:solidFill>
                  <a:srgbClr val="008000"/>
                </a:solidFill>
              </a:rPr>
              <a:t>(eukaryote) </a:t>
            </a:r>
          </a:p>
          <a:p>
            <a:pPr eaLnBrk="1" hangingPunct="1"/>
            <a:endParaRPr lang="en-US" sz="1400" dirty="0">
              <a:solidFill>
                <a:srgbClr val="008000"/>
              </a:solidFill>
            </a:endParaRPr>
          </a:p>
          <a:p>
            <a:pPr eaLnBrk="1" hangingPunct="1"/>
            <a:endParaRPr lang="en-US" sz="1400" dirty="0">
              <a:solidFill>
                <a:srgbClr val="008000"/>
              </a:solidFill>
            </a:endParaRPr>
          </a:p>
          <a:p>
            <a:pPr eaLnBrk="1" hangingPunct="1"/>
            <a:endParaRPr lang="en-US" sz="1400" dirty="0">
              <a:solidFill>
                <a:srgbClr val="008000"/>
              </a:solidFill>
            </a:endParaRPr>
          </a:p>
          <a:p>
            <a:pPr eaLnBrk="1" hangingPunct="1"/>
            <a:endParaRPr lang="en-US" sz="1400" dirty="0">
              <a:solidFill>
                <a:srgbClr val="008000"/>
              </a:solidFill>
            </a:endParaRPr>
          </a:p>
          <a:p>
            <a:pPr eaLnBrk="1" hangingPunct="1"/>
            <a:endParaRPr lang="en-US" sz="1400" dirty="0">
              <a:solidFill>
                <a:srgbClr val="008000"/>
              </a:solidFill>
            </a:endParaRPr>
          </a:p>
          <a:p>
            <a:pPr eaLnBrk="1" hangingPunct="1"/>
            <a:endParaRPr lang="en-US" sz="1400" dirty="0">
              <a:solidFill>
                <a:srgbClr val="008000"/>
              </a:solidFill>
            </a:endParaRPr>
          </a:p>
          <a:p>
            <a:pPr eaLnBrk="1" hangingPunct="1"/>
            <a:r>
              <a:rPr lang="en-US" sz="1200" i="1" dirty="0" err="1">
                <a:solidFill>
                  <a:srgbClr val="FF0000"/>
                </a:solidFill>
              </a:rPr>
              <a:t>Cis</a:t>
            </a:r>
            <a:r>
              <a:rPr lang="en-US" sz="1200" i="1" dirty="0" smtClean="0">
                <a:solidFill>
                  <a:srgbClr val="FF0000"/>
                </a:solidFill>
              </a:rPr>
              <a:t>:</a:t>
            </a:r>
            <a:r>
              <a:rPr lang="en-US" sz="1200" dirty="0" smtClean="0">
                <a:solidFill>
                  <a:srgbClr val="FF0000"/>
                </a:solidFill>
              </a:rPr>
              <a:t> </a:t>
            </a:r>
            <a:r>
              <a:rPr lang="en-US" sz="1200" dirty="0" smtClean="0">
                <a:solidFill>
                  <a:srgbClr val="008000"/>
                </a:solidFill>
              </a:rPr>
              <a:t>Genome </a:t>
            </a:r>
            <a:r>
              <a:rPr lang="en-US" sz="1200" dirty="0">
                <a:solidFill>
                  <a:srgbClr val="008000"/>
                </a:solidFill>
              </a:rPr>
              <a:t>contents around a ‘typical’ </a:t>
            </a:r>
            <a:r>
              <a:rPr lang="en-US" sz="1200" dirty="0" smtClean="0">
                <a:solidFill>
                  <a:srgbClr val="008000"/>
                </a:solidFill>
              </a:rPr>
              <a:t>gene</a:t>
            </a:r>
            <a:endParaRPr lang="en-US" sz="1200" dirty="0">
              <a:solidFill>
                <a:srgbClr val="008000"/>
              </a:solidFill>
            </a:endParaRPr>
          </a:p>
          <a:p>
            <a:pPr eaLnBrk="1" hangingPunct="1"/>
            <a:endParaRPr lang="en-US" sz="1400" dirty="0">
              <a:solidFill>
                <a:srgbClr val="008000"/>
              </a:solidFill>
            </a:endParaRPr>
          </a:p>
          <a:p>
            <a:pPr eaLnBrk="1" hangingPunct="1"/>
            <a:endParaRPr lang="en-US" sz="1400" dirty="0">
              <a:solidFill>
                <a:srgbClr val="008000"/>
              </a:solidFill>
            </a:endParaRPr>
          </a:p>
          <a:p>
            <a:pPr eaLnBrk="1" hangingPunct="1"/>
            <a:endParaRPr lang="en-US" sz="1400" dirty="0">
              <a:solidFill>
                <a:srgbClr val="008000"/>
              </a:solidFill>
            </a:endParaRPr>
          </a:p>
          <a:p>
            <a:pPr eaLnBrk="1" hangingPunct="1"/>
            <a:endParaRPr lang="en-US" sz="1400" dirty="0">
              <a:solidFill>
                <a:srgbClr val="008000"/>
              </a:solidFill>
            </a:endParaRPr>
          </a:p>
          <a:p>
            <a:pPr eaLnBrk="1" hangingPunct="1"/>
            <a:endParaRPr lang="en-US" sz="1400" dirty="0">
              <a:solidFill>
                <a:srgbClr val="008000"/>
              </a:solidFill>
            </a:endParaRPr>
          </a:p>
          <a:p>
            <a:pPr eaLnBrk="1" hangingPunct="1"/>
            <a:endParaRPr lang="en-US" sz="1200" i="1" dirty="0" smtClean="0">
              <a:solidFill>
                <a:srgbClr val="3366FF"/>
              </a:solidFill>
            </a:endParaRPr>
          </a:p>
          <a:p>
            <a:pPr eaLnBrk="1" hangingPunct="1"/>
            <a:endParaRPr lang="en-US" sz="1200" i="1" dirty="0" smtClean="0">
              <a:solidFill>
                <a:srgbClr val="3366FF"/>
              </a:solidFill>
            </a:endParaRPr>
          </a:p>
          <a:p>
            <a:pPr eaLnBrk="1" hangingPunct="1"/>
            <a:r>
              <a:rPr lang="en-US" sz="1200" b="1" i="1" dirty="0" smtClean="0">
                <a:solidFill>
                  <a:srgbClr val="3366FF"/>
                </a:solidFill>
              </a:rPr>
              <a:t>Trans</a:t>
            </a:r>
            <a:r>
              <a:rPr lang="en-US" sz="1200" i="1" dirty="0" smtClean="0">
                <a:solidFill>
                  <a:srgbClr val="3366FF"/>
                </a:solidFill>
              </a:rPr>
              <a:t>:</a:t>
            </a:r>
            <a:r>
              <a:rPr lang="en-US" sz="1200" dirty="0" smtClean="0">
                <a:solidFill>
                  <a:srgbClr val="FF0000"/>
                </a:solidFill>
              </a:rPr>
              <a:t> </a:t>
            </a:r>
            <a:r>
              <a:rPr lang="en-US" sz="1200" dirty="0" smtClean="0">
                <a:solidFill>
                  <a:srgbClr val="008000"/>
                </a:solidFill>
              </a:rPr>
              <a:t>Non</a:t>
            </a:r>
            <a:r>
              <a:rPr lang="en-US" sz="1200" dirty="0">
                <a:solidFill>
                  <a:srgbClr val="008000"/>
                </a:solidFill>
              </a:rPr>
              <a:t>-linear ‘typical’ chromosome </a:t>
            </a:r>
            <a:r>
              <a:rPr lang="en-US" sz="1200" dirty="0" smtClean="0">
                <a:solidFill>
                  <a:srgbClr val="008000"/>
                </a:solidFill>
              </a:rPr>
              <a:t>arrangement, </a:t>
            </a:r>
            <a:r>
              <a:rPr lang="en-US" sz="1200" dirty="0">
                <a:solidFill>
                  <a:srgbClr val="008000"/>
                </a:solidFill>
              </a:rPr>
              <a:t>and Boolean gene regulation</a:t>
            </a:r>
          </a:p>
        </p:txBody>
      </p:sp>
      <p:grpSp>
        <p:nvGrpSpPr>
          <p:cNvPr id="55302" name="Group 19"/>
          <p:cNvGrpSpPr>
            <a:grpSpLocks noChangeAspect="1"/>
          </p:cNvGrpSpPr>
          <p:nvPr/>
        </p:nvGrpSpPr>
        <p:grpSpPr bwMode="auto">
          <a:xfrm>
            <a:off x="5122863" y="4760873"/>
            <a:ext cx="1862137" cy="1705016"/>
            <a:chOff x="381000" y="4114799"/>
            <a:chExt cx="3733800" cy="2778659"/>
          </a:xfrm>
        </p:grpSpPr>
        <p:pic>
          <p:nvPicPr>
            <p:cNvPr id="5530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4204446"/>
              <a:ext cx="3458718" cy="222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381000" y="4114799"/>
              <a:ext cx="3733800" cy="2778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Tree>
    <p:extLst>
      <p:ext uri="{BB962C8B-B14F-4D97-AF65-F5344CB8AC3E}">
        <p14:creationId xmlns:p14="http://schemas.microsoft.com/office/powerpoint/2010/main" val="29438812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Fig07_01 Ligand receptor interaction.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02957" y="2245360"/>
            <a:ext cx="3759923" cy="332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TextBox 2"/>
          <p:cNvSpPr txBox="1">
            <a:spLocks noChangeArrowheads="1"/>
          </p:cNvSpPr>
          <p:nvPr/>
        </p:nvSpPr>
        <p:spPr bwMode="auto">
          <a:xfrm flipH="1">
            <a:off x="323526" y="304800"/>
            <a:ext cx="8712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rgbClr val="009900"/>
                </a:solidFill>
                <a:latin typeface="Arial" charset="0"/>
                <a:ea typeface="ＭＳ Ｐゴシック" charset="0"/>
                <a:cs typeface="ＭＳ Ｐゴシック" charset="0"/>
              </a:defRPr>
            </a:lvl1pPr>
            <a:lvl2pPr marL="742950" indent="-285750" eaLnBrk="0" hangingPunct="0">
              <a:defRPr sz="1600" b="1">
                <a:solidFill>
                  <a:srgbClr val="009900"/>
                </a:solidFill>
                <a:latin typeface="Arial" charset="0"/>
                <a:ea typeface="ＭＳ Ｐゴシック" charset="0"/>
              </a:defRPr>
            </a:lvl2pPr>
            <a:lvl3pPr marL="1143000" indent="-228600" eaLnBrk="0" hangingPunct="0">
              <a:defRPr sz="1600" b="1">
                <a:solidFill>
                  <a:srgbClr val="009900"/>
                </a:solidFill>
                <a:latin typeface="Arial" charset="0"/>
                <a:ea typeface="ＭＳ Ｐゴシック" charset="0"/>
              </a:defRPr>
            </a:lvl3pPr>
            <a:lvl4pPr marL="1600200" indent="-228600" eaLnBrk="0" hangingPunct="0">
              <a:defRPr sz="1600" b="1">
                <a:solidFill>
                  <a:srgbClr val="009900"/>
                </a:solidFill>
                <a:latin typeface="Arial" charset="0"/>
                <a:ea typeface="ＭＳ Ｐゴシック" charset="0"/>
              </a:defRPr>
            </a:lvl4pPr>
            <a:lvl5pPr marL="2057400" indent="-228600" eaLnBrk="0" hangingPunct="0">
              <a:defRPr sz="1600" b="1">
                <a:solidFill>
                  <a:srgbClr val="009900"/>
                </a:solidFill>
                <a:latin typeface="Arial" charset="0"/>
                <a:ea typeface="ＭＳ Ｐゴシック" charset="0"/>
              </a:defRPr>
            </a:lvl5pPr>
            <a:lvl6pPr marL="2514600" indent="-228600" eaLnBrk="0" fontAlgn="base" hangingPunct="0">
              <a:spcBef>
                <a:spcPct val="50000"/>
              </a:spcBef>
              <a:spcAft>
                <a:spcPct val="0"/>
              </a:spcAft>
              <a:defRPr sz="1600" b="1">
                <a:solidFill>
                  <a:srgbClr val="009900"/>
                </a:solidFill>
                <a:latin typeface="Arial" charset="0"/>
                <a:ea typeface="ＭＳ Ｐゴシック" charset="0"/>
              </a:defRPr>
            </a:lvl6pPr>
            <a:lvl7pPr marL="2971800" indent="-228600" eaLnBrk="0" fontAlgn="base" hangingPunct="0">
              <a:spcBef>
                <a:spcPct val="50000"/>
              </a:spcBef>
              <a:spcAft>
                <a:spcPct val="0"/>
              </a:spcAft>
              <a:defRPr sz="1600" b="1">
                <a:solidFill>
                  <a:srgbClr val="009900"/>
                </a:solidFill>
                <a:latin typeface="Arial" charset="0"/>
                <a:ea typeface="ＭＳ Ｐゴシック" charset="0"/>
              </a:defRPr>
            </a:lvl7pPr>
            <a:lvl8pPr marL="3429000" indent="-228600" eaLnBrk="0" fontAlgn="base" hangingPunct="0">
              <a:spcBef>
                <a:spcPct val="50000"/>
              </a:spcBef>
              <a:spcAft>
                <a:spcPct val="0"/>
              </a:spcAft>
              <a:defRPr sz="1600" b="1">
                <a:solidFill>
                  <a:srgbClr val="009900"/>
                </a:solidFill>
                <a:latin typeface="Arial" charset="0"/>
                <a:ea typeface="ＭＳ Ｐゴシック" charset="0"/>
              </a:defRPr>
            </a:lvl8pPr>
            <a:lvl9pPr marL="3886200" indent="-228600" eaLnBrk="0" fontAlgn="base" hangingPunct="0">
              <a:spcBef>
                <a:spcPct val="50000"/>
              </a:spcBef>
              <a:spcAft>
                <a:spcPct val="0"/>
              </a:spcAft>
              <a:defRPr sz="1600" b="1">
                <a:solidFill>
                  <a:srgbClr val="009900"/>
                </a:solidFill>
                <a:latin typeface="Arial" charset="0"/>
                <a:ea typeface="ＭＳ Ｐゴシック" charset="0"/>
              </a:defRPr>
            </a:lvl9pPr>
          </a:lstStyle>
          <a:p>
            <a:pPr eaLnBrk="1" hangingPunct="1"/>
            <a:r>
              <a:rPr lang="en-US" sz="1800" b="0" dirty="0" smtClean="0">
                <a:solidFill>
                  <a:srgbClr val="3366FF"/>
                </a:solidFill>
              </a:rPr>
              <a:t>Signaling is a multidimensional Boolean </a:t>
            </a:r>
            <a:r>
              <a:rPr lang="en-US" sz="1800" b="0" i="1" dirty="0" smtClean="0">
                <a:solidFill>
                  <a:srgbClr val="FF0000"/>
                </a:solidFill>
              </a:rPr>
              <a:t>trans</a:t>
            </a:r>
            <a:r>
              <a:rPr lang="en-US" sz="1800" b="0" dirty="0" smtClean="0">
                <a:solidFill>
                  <a:srgbClr val="3366FF"/>
                </a:solidFill>
              </a:rPr>
              <a:t> phenomenon</a:t>
            </a:r>
            <a:endParaRPr lang="en-US" sz="1800" b="0" dirty="0">
              <a:solidFill>
                <a:srgbClr val="3366FF"/>
              </a:solidFill>
            </a:endParaRPr>
          </a:p>
        </p:txBody>
      </p:sp>
      <p:pic>
        <p:nvPicPr>
          <p:cNvPr id="2" name="Picture 1" descr="Screen Shot 2013-11-10 at 2.21.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52" y="1100060"/>
            <a:ext cx="1760728" cy="393459"/>
          </a:xfrm>
          <a:prstGeom prst="rect">
            <a:avLst/>
          </a:prstGeom>
        </p:spPr>
      </p:pic>
      <p:pic>
        <p:nvPicPr>
          <p:cNvPr id="5" name="Picture 4" descr="Screen Shot 2013-11-10 at 2.21.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320" y="628499"/>
            <a:ext cx="1757680" cy="392778"/>
          </a:xfrm>
          <a:prstGeom prst="rect">
            <a:avLst/>
          </a:prstGeom>
        </p:spPr>
      </p:pic>
      <p:pic>
        <p:nvPicPr>
          <p:cNvPr id="6" name="Picture 5" descr="Screen Shot 2013-11-10 at 2.21.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3008" y="5974080"/>
            <a:ext cx="2546096" cy="568960"/>
          </a:xfrm>
          <a:prstGeom prst="rect">
            <a:avLst/>
          </a:prstGeom>
        </p:spPr>
      </p:pic>
      <p:pic>
        <p:nvPicPr>
          <p:cNvPr id="7" name="Picture 6" descr="Screen Shot 2013-11-10 at 2.21.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416" y="1461279"/>
            <a:ext cx="1345184" cy="300600"/>
          </a:xfrm>
          <a:prstGeom prst="rect">
            <a:avLst/>
          </a:prstGeom>
        </p:spPr>
      </p:pic>
      <p:pic>
        <p:nvPicPr>
          <p:cNvPr id="8" name="Picture 7" descr="Screen Shot 2013-11-10 at 2.21.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0416" y="736797"/>
            <a:ext cx="1625600" cy="363263"/>
          </a:xfrm>
          <a:prstGeom prst="rect">
            <a:avLst/>
          </a:prstGeom>
        </p:spPr>
      </p:pic>
      <p:pic>
        <p:nvPicPr>
          <p:cNvPr id="9" name="Picture 8" descr="Screen Shot 2013-11-10 at 2.21.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240" y="1284642"/>
            <a:ext cx="1580896" cy="353273"/>
          </a:xfrm>
          <a:prstGeom prst="rect">
            <a:avLst/>
          </a:prstGeom>
        </p:spPr>
      </p:pic>
      <p:cxnSp>
        <p:nvCxnSpPr>
          <p:cNvPr id="4" name="Straight Arrow Connector 3"/>
          <p:cNvCxnSpPr/>
          <p:nvPr/>
        </p:nvCxnSpPr>
        <p:spPr>
          <a:xfrm>
            <a:off x="1432560" y="1534160"/>
            <a:ext cx="487680" cy="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46081" idx="0"/>
          </p:cNvCxnSpPr>
          <p:nvPr/>
        </p:nvCxnSpPr>
        <p:spPr>
          <a:xfrm flipH="1">
            <a:off x="3382919" y="1899920"/>
            <a:ext cx="162921" cy="3454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4714240" y="1761879"/>
            <a:ext cx="660400" cy="4834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 idx="2"/>
            <a:endCxn id="7" idx="0"/>
          </p:cNvCxnSpPr>
          <p:nvPr/>
        </p:nvCxnSpPr>
        <p:spPr>
          <a:xfrm flipH="1">
            <a:off x="3493008" y="1100060"/>
            <a:ext cx="140208" cy="361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9" idx="0"/>
          </p:cNvCxnSpPr>
          <p:nvPr/>
        </p:nvCxnSpPr>
        <p:spPr>
          <a:xfrm flipH="1">
            <a:off x="5504688" y="863600"/>
            <a:ext cx="591312" cy="4210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33216" y="5566093"/>
            <a:ext cx="812800" cy="52990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3" name="Picture 22" descr="Screen Shot 2013-11-10 at 2.21.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775200"/>
            <a:ext cx="2546096" cy="568960"/>
          </a:xfrm>
          <a:prstGeom prst="rect">
            <a:avLst/>
          </a:prstGeom>
        </p:spPr>
      </p:pic>
      <p:pic>
        <p:nvPicPr>
          <p:cNvPr id="24" name="Picture 23" descr="Screen Shot 2013-11-10 at 2.21.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823" y="5974080"/>
            <a:ext cx="2546096" cy="721360"/>
          </a:xfrm>
          <a:prstGeom prst="rect">
            <a:avLst/>
          </a:prstGeom>
        </p:spPr>
      </p:pic>
      <p:cxnSp>
        <p:nvCxnSpPr>
          <p:cNvPr id="26" name="Straight Arrow Connector 25"/>
          <p:cNvCxnSpPr/>
          <p:nvPr/>
        </p:nvCxnSpPr>
        <p:spPr>
          <a:xfrm flipH="1">
            <a:off x="4876800" y="5344160"/>
            <a:ext cx="2235200" cy="7518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2367280" y="5679440"/>
            <a:ext cx="619760" cy="4165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6085" name="Group 46084"/>
          <p:cNvGrpSpPr/>
          <p:nvPr/>
        </p:nvGrpSpPr>
        <p:grpSpPr>
          <a:xfrm>
            <a:off x="3768468" y="2867444"/>
            <a:ext cx="4910753" cy="2077603"/>
            <a:chOff x="3490634" y="3138120"/>
            <a:chExt cx="4910753" cy="2077603"/>
          </a:xfrm>
        </p:grpSpPr>
        <p:sp>
          <p:nvSpPr>
            <p:cNvPr id="46080" name="TextBox 46079"/>
            <p:cNvSpPr txBox="1"/>
            <p:nvPr/>
          </p:nvSpPr>
          <p:spPr>
            <a:xfrm>
              <a:off x="5504688" y="3138120"/>
              <a:ext cx="2896699" cy="2031325"/>
            </a:xfrm>
            <a:prstGeom prst="rect">
              <a:avLst/>
            </a:prstGeom>
            <a:noFill/>
            <a:ln w="22225">
              <a:solidFill>
                <a:schemeClr val="accent2"/>
              </a:solidFill>
            </a:ln>
          </p:spPr>
          <p:txBody>
            <a:bodyPr wrap="square" rtlCol="0">
              <a:spAutoFit/>
            </a:bodyPr>
            <a:lstStyle/>
            <a:p>
              <a:r>
                <a:rPr lang="en-US" dirty="0" smtClean="0">
                  <a:solidFill>
                    <a:srgbClr val="800000"/>
                  </a:solidFill>
                </a:rPr>
                <a:t>The combinatorial action is here.  If these are the cells of immediate interest (say, pancreatic cells in diabetics), are they the cells in which expression or epigenetics should be tested?</a:t>
              </a:r>
              <a:endParaRPr lang="en-US" dirty="0">
                <a:solidFill>
                  <a:srgbClr val="800000"/>
                </a:solidFill>
              </a:endParaRPr>
            </a:p>
          </p:txBody>
        </p:sp>
        <p:cxnSp>
          <p:nvCxnSpPr>
            <p:cNvPr id="46084" name="Straight Arrow Connector 46083"/>
            <p:cNvCxnSpPr/>
            <p:nvPr/>
          </p:nvCxnSpPr>
          <p:spPr>
            <a:xfrm flipH="1">
              <a:off x="3490634" y="4486980"/>
              <a:ext cx="2014054" cy="72874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652527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ignme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584" y="1764170"/>
            <a:ext cx="6233583" cy="3906379"/>
          </a:xfrm>
          <a:prstGeom prst="rect">
            <a:avLst/>
          </a:prstGeom>
        </p:spPr>
      </p:pic>
      <p:sp>
        <p:nvSpPr>
          <p:cNvPr id="3" name="TextBox 2"/>
          <p:cNvSpPr txBox="1"/>
          <p:nvPr/>
        </p:nvSpPr>
        <p:spPr>
          <a:xfrm>
            <a:off x="486833" y="359833"/>
            <a:ext cx="7926917" cy="1200329"/>
          </a:xfrm>
          <a:prstGeom prst="rect">
            <a:avLst/>
          </a:prstGeom>
          <a:noFill/>
        </p:spPr>
        <p:txBody>
          <a:bodyPr wrap="square" rtlCol="0">
            <a:spAutoFit/>
          </a:bodyPr>
          <a:lstStyle/>
          <a:p>
            <a:r>
              <a:rPr lang="en-US" dirty="0" smtClean="0">
                <a:solidFill>
                  <a:srgbClr val="FF0000"/>
                </a:solidFill>
              </a:rPr>
              <a:t>Context</a:t>
            </a:r>
            <a:r>
              <a:rPr lang="en-US" dirty="0" smtClean="0">
                <a:solidFill>
                  <a:srgbClr val="3366FF"/>
                </a:solidFill>
              </a:rPr>
              <a:t>: Not all causation in a cell works in </a:t>
            </a:r>
            <a:r>
              <a:rPr lang="en-US" i="1" dirty="0" err="1" smtClean="0">
                <a:solidFill>
                  <a:srgbClr val="FF0000"/>
                </a:solidFill>
              </a:rPr>
              <a:t>cis</a:t>
            </a:r>
            <a:r>
              <a:rPr lang="en-US" dirty="0" smtClean="0">
                <a:solidFill>
                  <a:srgbClr val="3366FF"/>
                </a:solidFill>
              </a:rPr>
              <a:t>.  Fundamental </a:t>
            </a:r>
            <a:r>
              <a:rPr lang="en-US" i="1" dirty="0" smtClean="0">
                <a:solidFill>
                  <a:srgbClr val="FF0000"/>
                </a:solidFill>
              </a:rPr>
              <a:t>trans</a:t>
            </a:r>
            <a:r>
              <a:rPr lang="en-US" i="1" dirty="0" smtClean="0">
                <a:solidFill>
                  <a:srgbClr val="3366FF"/>
                </a:solidFill>
              </a:rPr>
              <a:t> </a:t>
            </a:r>
            <a:r>
              <a:rPr lang="en-US" dirty="0" smtClean="0">
                <a:solidFill>
                  <a:srgbClr val="3366FF"/>
                </a:solidFill>
              </a:rPr>
              <a:t>mysteries!</a:t>
            </a:r>
          </a:p>
          <a:p>
            <a:r>
              <a:rPr lang="en-US" dirty="0" smtClean="0"/>
              <a:t>It is not even known how homologous ‘sister’ chromatids find each other to align before cell division.  Whatever the mechanism, it must over-ride the similar negative charges of the homologs, and be robust to </a:t>
            </a:r>
            <a:r>
              <a:rPr lang="en-US" dirty="0" err="1" smtClean="0"/>
              <a:t>synteny</a:t>
            </a:r>
            <a:r>
              <a:rPr lang="en-US" dirty="0" smtClean="0"/>
              <a:t> rearrangements</a:t>
            </a:r>
            <a:endParaRPr lang="en-US" dirty="0"/>
          </a:p>
        </p:txBody>
      </p:sp>
      <p:sp>
        <p:nvSpPr>
          <p:cNvPr id="4" name="Oval 3"/>
          <p:cNvSpPr/>
          <p:nvPr/>
        </p:nvSpPr>
        <p:spPr>
          <a:xfrm>
            <a:off x="1407584" y="1817077"/>
            <a:ext cx="657794" cy="199943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02172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Picture 2" descr="HumanOlfactoryGen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1276350"/>
            <a:ext cx="6946900" cy="5335588"/>
          </a:xfrm>
          <a:prstGeom prst="rect">
            <a:avLst/>
          </a:prstGeom>
          <a:noFill/>
          <a:extLst>
            <a:ext uri="{909E8E84-426E-40dd-AFC4-6F175D3DCCD1}">
              <a14:hiddenFill xmlns:a14="http://schemas.microsoft.com/office/drawing/2010/main">
                <a:solidFill>
                  <a:srgbClr val="FFFFFF"/>
                </a:solidFill>
              </a14:hiddenFill>
            </a:ext>
          </a:extLst>
        </p:spPr>
      </p:pic>
      <p:sp>
        <p:nvSpPr>
          <p:cNvPr id="249859" name="Text Box 3"/>
          <p:cNvSpPr txBox="1">
            <a:spLocks noChangeArrowheads="1"/>
          </p:cNvSpPr>
          <p:nvPr/>
        </p:nvSpPr>
        <p:spPr bwMode="auto">
          <a:xfrm>
            <a:off x="609600" y="304800"/>
            <a:ext cx="8169275"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sz="1600" dirty="0" smtClean="0">
                <a:solidFill>
                  <a:srgbClr val="FF0000"/>
                </a:solidFill>
              </a:rPr>
              <a:t>Monoallelic expression: Olfactory </a:t>
            </a:r>
            <a:r>
              <a:rPr lang="en-US" sz="1600" dirty="0">
                <a:solidFill>
                  <a:srgbClr val="FF0000"/>
                </a:solidFill>
              </a:rPr>
              <a:t>Receptor </a:t>
            </a:r>
            <a:r>
              <a:rPr lang="en-US" sz="1600" dirty="0">
                <a:solidFill>
                  <a:srgbClr val="3366FF"/>
                </a:solidFill>
              </a:rPr>
              <a:t>clusters in the human </a:t>
            </a:r>
            <a:r>
              <a:rPr lang="en-US" sz="1600" dirty="0" smtClean="0">
                <a:solidFill>
                  <a:srgbClr val="3366FF"/>
                </a:solidFill>
              </a:rPr>
              <a:t>genome</a:t>
            </a:r>
            <a:r>
              <a:rPr lang="en-US" sz="1600" dirty="0" smtClean="0">
                <a:solidFill>
                  <a:srgbClr val="000000"/>
                </a:solidFill>
              </a:rPr>
              <a:t>  </a:t>
            </a:r>
          </a:p>
          <a:p>
            <a:pPr eaLnBrk="1" hangingPunct="1"/>
            <a:r>
              <a:rPr lang="en-US" sz="1400" dirty="0">
                <a:solidFill>
                  <a:srgbClr val="000000"/>
                </a:solidFill>
              </a:rPr>
              <a:t>~</a:t>
            </a:r>
            <a:r>
              <a:rPr lang="en-US" sz="1400" dirty="0" smtClean="0">
                <a:solidFill>
                  <a:srgbClr val="000000"/>
                </a:solidFill>
              </a:rPr>
              <a:t>1000 </a:t>
            </a:r>
            <a:r>
              <a:rPr lang="en-US" sz="1400" dirty="0">
                <a:solidFill>
                  <a:srgbClr val="000000"/>
                </a:solidFill>
              </a:rPr>
              <a:t>genes in tandem arrays with some singletons, many (60%) </a:t>
            </a:r>
            <a:r>
              <a:rPr lang="en-US" sz="1400" dirty="0" smtClean="0">
                <a:solidFill>
                  <a:srgbClr val="000000"/>
                </a:solidFill>
              </a:rPr>
              <a:t>often-polymorphic </a:t>
            </a:r>
            <a:r>
              <a:rPr lang="en-US" sz="1400" dirty="0" err="1" smtClean="0">
                <a:solidFill>
                  <a:srgbClr val="000000"/>
                </a:solidFill>
              </a:rPr>
              <a:t>pseudogenes</a:t>
            </a:r>
            <a:r>
              <a:rPr lang="en-US" sz="1400" dirty="0">
                <a:solidFill>
                  <a:srgbClr val="000000"/>
                </a:solidFill>
              </a:rPr>
              <a:t>, and located disproportionately near telomeres in humans and probably in the original vertebrate cluster</a:t>
            </a:r>
          </a:p>
          <a:p>
            <a:pPr eaLnBrk="1" hangingPunct="1"/>
            <a:r>
              <a:rPr lang="en-US" sz="1400" dirty="0">
                <a:solidFill>
                  <a:srgbClr val="000000"/>
                </a:solidFill>
              </a:rPr>
              <a:t>(color coding indicates gene subfamilies)</a:t>
            </a:r>
          </a:p>
        </p:txBody>
      </p:sp>
    </p:spTree>
    <p:extLst>
      <p:ext uri="{BB962C8B-B14F-4D97-AF65-F5344CB8AC3E}">
        <p14:creationId xmlns:p14="http://schemas.microsoft.com/office/powerpoint/2010/main" val="41404775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8279" y="209923"/>
            <a:ext cx="7462650" cy="646331"/>
          </a:xfrm>
          <a:prstGeom prst="rect">
            <a:avLst/>
          </a:prstGeom>
          <a:noFill/>
        </p:spPr>
        <p:txBody>
          <a:bodyPr wrap="none" rtlCol="0">
            <a:spAutoFit/>
          </a:bodyPr>
          <a:lstStyle/>
          <a:p>
            <a:r>
              <a:rPr lang="en-US" dirty="0" smtClean="0">
                <a:solidFill>
                  <a:srgbClr val="FF0000"/>
                </a:solidFill>
              </a:rPr>
              <a:t>Monoallelic expression </a:t>
            </a:r>
            <a:r>
              <a:rPr lang="en-US" dirty="0" smtClean="0"/>
              <a:t>seems common.  Non</a:t>
            </a:r>
            <a:r>
              <a:rPr lang="en-US" dirty="0" smtClean="0"/>
              <a:t>-Mendelian </a:t>
            </a:r>
            <a:r>
              <a:rPr lang="en-US" dirty="0" smtClean="0"/>
              <a:t>inheritance of traits?</a:t>
            </a:r>
            <a:endParaRPr lang="en-US" dirty="0" smtClean="0"/>
          </a:p>
          <a:p>
            <a:r>
              <a:rPr lang="en-US" dirty="0" smtClean="0">
                <a:solidFill>
                  <a:srgbClr val="000000"/>
                </a:solidFill>
              </a:rPr>
              <a:t>Replicable widespread results in </a:t>
            </a:r>
            <a:r>
              <a:rPr lang="en-US" dirty="0">
                <a:solidFill>
                  <a:srgbClr val="000000"/>
                </a:solidFill>
              </a:rPr>
              <a:t>a GT1 – GT2 F1 mouse cross</a:t>
            </a:r>
            <a:r>
              <a:rPr lang="en-US" dirty="0" smtClean="0">
                <a:solidFill>
                  <a:srgbClr val="3366FF"/>
                </a:solidFill>
              </a:rPr>
              <a:t>:</a:t>
            </a:r>
            <a:endParaRPr lang="en-US" dirty="0"/>
          </a:p>
        </p:txBody>
      </p:sp>
      <p:pic>
        <p:nvPicPr>
          <p:cNvPr id="3" name="Picture 2" descr="Screen Shot 2015-07-01 at 9.4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79" y="944686"/>
            <a:ext cx="8095836" cy="3693492"/>
          </a:xfrm>
          <a:prstGeom prst="rect">
            <a:avLst/>
          </a:prstGeom>
        </p:spPr>
      </p:pic>
      <p:sp>
        <p:nvSpPr>
          <p:cNvPr id="4" name="TextBox 3"/>
          <p:cNvSpPr txBox="1"/>
          <p:nvPr/>
        </p:nvSpPr>
        <p:spPr>
          <a:xfrm>
            <a:off x="6458013" y="6259419"/>
            <a:ext cx="2526353" cy="307777"/>
          </a:xfrm>
          <a:prstGeom prst="rect">
            <a:avLst/>
          </a:prstGeom>
          <a:noFill/>
        </p:spPr>
        <p:txBody>
          <a:bodyPr wrap="none" rtlCol="0">
            <a:spAutoFit/>
          </a:bodyPr>
          <a:lstStyle/>
          <a:p>
            <a:r>
              <a:rPr lang="en-US" sz="1400" dirty="0" smtClean="0"/>
              <a:t>Pinter et al. Genetics, June 2015</a:t>
            </a:r>
            <a:endParaRPr lang="en-US" sz="1400" dirty="0"/>
          </a:p>
        </p:txBody>
      </p:sp>
      <p:sp>
        <p:nvSpPr>
          <p:cNvPr id="5" name="TextBox 4"/>
          <p:cNvSpPr txBox="1"/>
          <p:nvPr/>
        </p:nvSpPr>
        <p:spPr>
          <a:xfrm>
            <a:off x="428502" y="4877711"/>
            <a:ext cx="8462040" cy="646331"/>
          </a:xfrm>
          <a:prstGeom prst="rect">
            <a:avLst/>
          </a:prstGeom>
          <a:noFill/>
        </p:spPr>
        <p:txBody>
          <a:bodyPr wrap="square" rtlCol="0">
            <a:spAutoFit/>
          </a:bodyPr>
          <a:lstStyle/>
          <a:p>
            <a:r>
              <a:rPr lang="en-US" dirty="0" smtClean="0"/>
              <a:t>Dots are the expression-level </a:t>
            </a:r>
            <a:r>
              <a:rPr lang="en-US" dirty="0" smtClean="0"/>
              <a:t>skew (boxes=imprinted </a:t>
            </a:r>
            <a:r>
              <a:rPr lang="en-US" dirty="0" smtClean="0"/>
              <a:t>sites.  Liver and Tail Tip Fibroblasts (TTF) were tested.  Gene-specific results were replicable in crosses in both directions.</a:t>
            </a:r>
            <a:endParaRPr lang="en-US" dirty="0"/>
          </a:p>
        </p:txBody>
      </p:sp>
      <p:sp>
        <p:nvSpPr>
          <p:cNvPr id="6" name="TextBox 5"/>
          <p:cNvSpPr txBox="1"/>
          <p:nvPr/>
        </p:nvSpPr>
        <p:spPr>
          <a:xfrm>
            <a:off x="1094235" y="5831205"/>
            <a:ext cx="7237879" cy="369332"/>
          </a:xfrm>
          <a:prstGeom prst="rect">
            <a:avLst/>
          </a:prstGeom>
          <a:solidFill>
            <a:srgbClr val="FFFF00"/>
          </a:solidFill>
          <a:ln w="19050">
            <a:solidFill>
              <a:srgbClr val="800000"/>
            </a:solidFill>
          </a:ln>
        </p:spPr>
        <p:txBody>
          <a:bodyPr wrap="none" rtlCol="0">
            <a:spAutoFit/>
          </a:bodyPr>
          <a:lstStyle/>
          <a:p>
            <a:r>
              <a:rPr lang="en-US" dirty="0" smtClean="0"/>
              <a:t>Is Mendelian </a:t>
            </a:r>
            <a:r>
              <a:rPr lang="en-US" dirty="0" smtClean="0"/>
              <a:t>inheritance of traits </a:t>
            </a:r>
            <a:r>
              <a:rPr lang="en-US" dirty="0" smtClean="0"/>
              <a:t>the diploid ‘law’. . . . except when it isn’t?</a:t>
            </a:r>
            <a:endParaRPr lang="en-US" dirty="0"/>
          </a:p>
        </p:txBody>
      </p:sp>
    </p:spTree>
    <p:extLst>
      <p:ext uri="{BB962C8B-B14F-4D97-AF65-F5344CB8AC3E}">
        <p14:creationId xmlns:p14="http://schemas.microsoft.com/office/powerpoint/2010/main" val="1874030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Text Box 3"/>
          <p:cNvSpPr txBox="1">
            <a:spLocks noChangeArrowheads="1"/>
          </p:cNvSpPr>
          <p:nvPr/>
        </p:nvSpPr>
        <p:spPr bwMode="auto">
          <a:xfrm>
            <a:off x="228600" y="228600"/>
            <a:ext cx="8763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smtClean="0">
                <a:solidFill>
                  <a:srgbClr val="3366FF"/>
                </a:solidFill>
                <a:latin typeface="Gill Sans"/>
                <a:cs typeface="Gill Sans"/>
              </a:rPr>
              <a:t>Profound limits </a:t>
            </a:r>
            <a:r>
              <a:rPr lang="en-US" sz="2000" dirty="0">
                <a:solidFill>
                  <a:srgbClr val="3366FF"/>
                </a:solidFill>
                <a:latin typeface="Gill Sans"/>
                <a:cs typeface="Gill Sans"/>
              </a:rPr>
              <a:t>to </a:t>
            </a:r>
            <a:r>
              <a:rPr lang="en-US" sz="2000" dirty="0" smtClean="0">
                <a:solidFill>
                  <a:srgbClr val="3366FF"/>
                </a:solidFill>
                <a:latin typeface="Gill Sans"/>
                <a:cs typeface="Gill Sans"/>
              </a:rPr>
              <a:t>replicability, and hence to predictability</a:t>
            </a:r>
            <a:r>
              <a:rPr lang="en-US" sz="2000" dirty="0">
                <a:solidFill>
                  <a:srgbClr val="3366FF"/>
                </a:solidFill>
                <a:latin typeface="Gill Sans"/>
                <a:cs typeface="Gill Sans"/>
              </a:rPr>
              <a:t>: </a:t>
            </a:r>
            <a:r>
              <a:rPr lang="en-US" sz="2000" dirty="0" smtClean="0">
                <a:solidFill>
                  <a:srgbClr val="3366FF"/>
                </a:solidFill>
                <a:latin typeface="Gill Sans"/>
                <a:cs typeface="Gill Sans"/>
              </a:rPr>
              <a:t> </a:t>
            </a:r>
            <a:r>
              <a:rPr lang="en-US" sz="1800" dirty="0" smtClean="0">
                <a:latin typeface="Gill Sans"/>
                <a:cs typeface="Gill Sans"/>
              </a:rPr>
              <a:t>A</a:t>
            </a:r>
            <a:r>
              <a:rPr lang="en-US" sz="1600" dirty="0" smtClean="0">
                <a:latin typeface="Gill Sans"/>
                <a:cs typeface="Gill Sans"/>
              </a:rPr>
              <a:t> </a:t>
            </a:r>
            <a:r>
              <a:rPr lang="en-US" sz="1800" i="1" dirty="0">
                <a:latin typeface="Gill Sans"/>
                <a:cs typeface="Gill Sans"/>
              </a:rPr>
              <a:t>fundamental </a:t>
            </a:r>
            <a:r>
              <a:rPr lang="en-US" sz="1800" dirty="0">
                <a:latin typeface="Gill Sans"/>
                <a:cs typeface="Gill Sans"/>
              </a:rPr>
              <a:t>epistemological trap for personalized genomic medicine and evolution</a:t>
            </a:r>
          </a:p>
        </p:txBody>
      </p:sp>
      <p:sp>
        <p:nvSpPr>
          <p:cNvPr id="88067" name="TextBox 3"/>
          <p:cNvSpPr txBox="1">
            <a:spLocks noChangeArrowheads="1"/>
          </p:cNvSpPr>
          <p:nvPr/>
        </p:nvSpPr>
        <p:spPr bwMode="auto">
          <a:xfrm>
            <a:off x="381000" y="1295400"/>
            <a:ext cx="979488" cy="307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solidFill>
                  <a:srgbClr val="0070C0"/>
                </a:solidFill>
              </a:rPr>
              <a:t>Then</a:t>
            </a:r>
          </a:p>
          <a:p>
            <a:pPr eaLnBrk="1" hangingPunct="1"/>
            <a:endParaRPr lang="en-US" sz="1800"/>
          </a:p>
          <a:p>
            <a:pPr eaLnBrk="1" hangingPunct="1"/>
            <a:endParaRPr lang="en-US" sz="1800"/>
          </a:p>
          <a:p>
            <a:pPr eaLnBrk="1" hangingPunct="1"/>
            <a:endParaRPr lang="en-US" sz="1800"/>
          </a:p>
          <a:p>
            <a:pPr eaLnBrk="1" hangingPunct="1"/>
            <a:r>
              <a:rPr lang="en-US" sz="1400" b="1">
                <a:solidFill>
                  <a:srgbClr val="C00000"/>
                </a:solidFill>
              </a:rPr>
              <a:t>Now</a:t>
            </a:r>
          </a:p>
          <a:p>
            <a:pPr eaLnBrk="1" hangingPunct="1"/>
            <a:endParaRPr lang="en-US" sz="1400">
              <a:solidFill>
                <a:srgbClr val="C00000"/>
              </a:solidFill>
            </a:endParaRPr>
          </a:p>
          <a:p>
            <a:pPr eaLnBrk="1" hangingPunct="1"/>
            <a:endParaRPr lang="en-US" sz="1400">
              <a:solidFill>
                <a:srgbClr val="C00000"/>
              </a:solidFill>
            </a:endParaRPr>
          </a:p>
          <a:p>
            <a:pPr eaLnBrk="1" hangingPunct="1"/>
            <a:endParaRPr lang="en-US" sz="1400">
              <a:solidFill>
                <a:srgbClr val="C00000"/>
              </a:solidFill>
            </a:endParaRPr>
          </a:p>
          <a:p>
            <a:pPr eaLnBrk="1" hangingPunct="1"/>
            <a:endParaRPr lang="en-US" sz="1400">
              <a:solidFill>
                <a:srgbClr val="C00000"/>
              </a:solidFill>
            </a:endParaRPr>
          </a:p>
          <a:p>
            <a:pPr eaLnBrk="1" hangingPunct="1"/>
            <a:endParaRPr lang="en-US" sz="1400">
              <a:solidFill>
                <a:srgbClr val="C00000"/>
              </a:solidFill>
            </a:endParaRPr>
          </a:p>
          <a:p>
            <a:pPr eaLnBrk="1" hangingPunct="1"/>
            <a:endParaRPr lang="en-US" sz="1400">
              <a:solidFill>
                <a:srgbClr val="C00000"/>
              </a:solidFill>
            </a:endParaRPr>
          </a:p>
          <a:p>
            <a:pPr eaLnBrk="1" hangingPunct="1"/>
            <a:endParaRPr lang="en-US" sz="1400">
              <a:solidFill>
                <a:srgbClr val="C00000"/>
              </a:solidFill>
            </a:endParaRPr>
          </a:p>
          <a:p>
            <a:pPr eaLnBrk="1" hangingPunct="1"/>
            <a:r>
              <a:rPr lang="en-US" sz="1400" b="1">
                <a:solidFill>
                  <a:srgbClr val="00B050"/>
                </a:solidFill>
              </a:rPr>
              <a:t>Tomorrow</a:t>
            </a:r>
          </a:p>
        </p:txBody>
      </p:sp>
      <p:sp>
        <p:nvSpPr>
          <p:cNvPr id="88068" name="TextBox 4"/>
          <p:cNvSpPr txBox="1">
            <a:spLocks noChangeArrowheads="1"/>
          </p:cNvSpPr>
          <p:nvPr/>
        </p:nvSpPr>
        <p:spPr bwMode="auto">
          <a:xfrm>
            <a:off x="381000" y="5218383"/>
            <a:ext cx="838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smtClean="0"/>
              <a:t>Estimates of risk are </a:t>
            </a:r>
            <a:r>
              <a:rPr lang="en-US" sz="1800" i="1" dirty="0" smtClean="0">
                <a:solidFill>
                  <a:srgbClr val="008000"/>
                </a:solidFill>
              </a:rPr>
              <a:t>retrospective</a:t>
            </a:r>
            <a:r>
              <a:rPr lang="en-US" sz="1800" dirty="0" smtClean="0"/>
              <a:t>.  But the risk we want to know is </a:t>
            </a:r>
            <a:r>
              <a:rPr lang="en-US" sz="1800" i="1" dirty="0" smtClean="0">
                <a:solidFill>
                  <a:srgbClr val="008000"/>
                </a:solidFill>
              </a:rPr>
              <a:t>prospective</a:t>
            </a:r>
            <a:r>
              <a:rPr lang="en-US" sz="1800" i="1" dirty="0" smtClean="0"/>
              <a:t>.  </a:t>
            </a:r>
            <a:r>
              <a:rPr lang="en-US" sz="1800" dirty="0" smtClean="0"/>
              <a:t>Culture</a:t>
            </a:r>
            <a:r>
              <a:rPr lang="en-US" sz="1800" dirty="0"/>
              <a:t>-based </a:t>
            </a:r>
            <a:r>
              <a:rPr lang="en-US" sz="1800" dirty="0">
                <a:solidFill>
                  <a:srgbClr val="008000"/>
                </a:solidFill>
              </a:rPr>
              <a:t>definitions </a:t>
            </a:r>
            <a:r>
              <a:rPr lang="en-US" sz="1800" dirty="0" smtClean="0"/>
              <a:t>of traits are also part </a:t>
            </a:r>
            <a:r>
              <a:rPr lang="en-US" sz="1800" dirty="0"/>
              <a:t>of the causal landscape</a:t>
            </a:r>
            <a:r>
              <a:rPr lang="en-US" sz="1800" dirty="0" smtClean="0"/>
              <a:t>.</a:t>
            </a:r>
          </a:p>
        </p:txBody>
      </p:sp>
      <p:cxnSp>
        <p:nvCxnSpPr>
          <p:cNvPr id="7" name="Straight Arrow Connector 6"/>
          <p:cNvCxnSpPr/>
          <p:nvPr/>
        </p:nvCxnSpPr>
        <p:spPr>
          <a:xfrm flipH="1">
            <a:off x="685800" y="1600200"/>
            <a:ext cx="3175"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8070" name="TextBox 9"/>
          <p:cNvSpPr txBox="1">
            <a:spLocks noChangeArrowheads="1"/>
          </p:cNvSpPr>
          <p:nvPr/>
        </p:nvSpPr>
        <p:spPr bwMode="auto">
          <a:xfrm>
            <a:off x="3048000" y="4724400"/>
            <a:ext cx="212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Possible outcomes</a:t>
            </a:r>
          </a:p>
        </p:txBody>
      </p:sp>
      <p:grpSp>
        <p:nvGrpSpPr>
          <p:cNvPr id="88071" name="Group 9"/>
          <p:cNvGrpSpPr>
            <a:grpSpLocks/>
          </p:cNvGrpSpPr>
          <p:nvPr/>
        </p:nvGrpSpPr>
        <p:grpSpPr bwMode="auto">
          <a:xfrm>
            <a:off x="3048000" y="990600"/>
            <a:ext cx="2895600" cy="1752600"/>
            <a:chOff x="2438400" y="1295400"/>
            <a:chExt cx="4419600" cy="3581400"/>
          </a:xfrm>
        </p:grpSpPr>
        <p:sp>
          <p:nvSpPr>
            <p:cNvPr id="8" name="Isosceles Triangle 7"/>
            <p:cNvSpPr/>
            <p:nvPr/>
          </p:nvSpPr>
          <p:spPr>
            <a:xfrm>
              <a:off x="2438400" y="1674952"/>
              <a:ext cx="4419600" cy="3201848"/>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88083" name="TextBox 8"/>
            <p:cNvSpPr txBox="1">
              <a:spLocks noChangeArrowheads="1"/>
            </p:cNvSpPr>
            <p:nvPr/>
          </p:nvSpPr>
          <p:spPr bwMode="auto">
            <a:xfrm>
              <a:off x="4110681" y="1295400"/>
              <a:ext cx="1120341" cy="419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Genotype</a:t>
              </a:r>
            </a:p>
          </p:txBody>
        </p:sp>
        <p:cxnSp>
          <p:nvCxnSpPr>
            <p:cNvPr id="12" name="Straight Connector 11"/>
            <p:cNvCxnSpPr>
              <a:stCxn id="8" idx="0"/>
              <a:endCxn id="20" idx="0"/>
            </p:cNvCxnSpPr>
            <p:nvPr/>
          </p:nvCxnSpPr>
          <p:spPr>
            <a:xfrm rot="16200000" flipH="1" flipV="1">
              <a:off x="2599896" y="2792813"/>
              <a:ext cx="3166165" cy="930442"/>
            </a:xfrm>
            <a:prstGeom prst="line">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p:nvPr/>
        </p:nvCxnSpPr>
        <p:spPr>
          <a:xfrm rot="5400000">
            <a:off x="39688" y="3465512"/>
            <a:ext cx="12954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88073" name="Group 18"/>
          <p:cNvGrpSpPr>
            <a:grpSpLocks/>
          </p:cNvGrpSpPr>
          <p:nvPr/>
        </p:nvGrpSpPr>
        <p:grpSpPr bwMode="auto">
          <a:xfrm>
            <a:off x="1752600" y="2514600"/>
            <a:ext cx="4267200" cy="1981200"/>
            <a:chOff x="2438400" y="1295400"/>
            <a:chExt cx="4419600" cy="3581404"/>
          </a:xfrm>
        </p:grpSpPr>
        <p:sp>
          <p:nvSpPr>
            <p:cNvPr id="20" name="Isosceles Triangle 19"/>
            <p:cNvSpPr/>
            <p:nvPr/>
          </p:nvSpPr>
          <p:spPr>
            <a:xfrm>
              <a:off x="2438400" y="1677073"/>
              <a:ext cx="4419600" cy="3199731"/>
            </a:xfrm>
            <a:prstGeom prst="triangl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128"/>
              </a:endParaRPr>
            </a:p>
          </p:txBody>
        </p:sp>
        <p:sp>
          <p:nvSpPr>
            <p:cNvPr id="88080" name="TextBox 8"/>
            <p:cNvSpPr txBox="1">
              <a:spLocks noChangeArrowheads="1"/>
            </p:cNvSpPr>
            <p:nvPr/>
          </p:nvSpPr>
          <p:spPr bwMode="auto">
            <a:xfrm>
              <a:off x="4045528" y="1295400"/>
              <a:ext cx="255105" cy="54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200"/>
            </a:p>
          </p:txBody>
        </p:sp>
        <p:cxnSp>
          <p:nvCxnSpPr>
            <p:cNvPr id="22" name="Straight Connector 21"/>
            <p:cNvCxnSpPr>
              <a:stCxn id="20" idx="0"/>
            </p:cNvCxnSpPr>
            <p:nvPr/>
          </p:nvCxnSpPr>
          <p:spPr>
            <a:xfrm rot="16200000" flipH="1" flipV="1">
              <a:off x="2180199" y="2408803"/>
              <a:ext cx="3199731" cy="1736271"/>
            </a:xfrm>
            <a:prstGeom prst="line">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a:stCxn id="20" idx="0"/>
          </p:cNvCxnSpPr>
          <p:nvPr/>
        </p:nvCxnSpPr>
        <p:spPr>
          <a:xfrm rot="16200000" flipH="1" flipV="1">
            <a:off x="2620169" y="3229769"/>
            <a:ext cx="1770062" cy="762000"/>
          </a:xfrm>
          <a:prstGeom prst="line">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0" idx="0"/>
            <a:endCxn id="20" idx="3"/>
          </p:cNvCxnSpPr>
          <p:nvPr/>
        </p:nvCxnSpPr>
        <p:spPr>
          <a:xfrm rot="16200000" flipH="1">
            <a:off x="3000376" y="3609975"/>
            <a:ext cx="1771650" cy="3175"/>
          </a:xfrm>
          <a:prstGeom prst="line">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0"/>
          </p:cNvCxnSpPr>
          <p:nvPr/>
        </p:nvCxnSpPr>
        <p:spPr>
          <a:xfrm rot="16200000" flipH="1">
            <a:off x="3839369" y="2772569"/>
            <a:ext cx="1770062" cy="1676400"/>
          </a:xfrm>
          <a:prstGeom prst="line">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8077" name="TextBox 38"/>
          <p:cNvSpPr txBox="1">
            <a:spLocks noChangeArrowheads="1"/>
          </p:cNvSpPr>
          <p:nvPr/>
        </p:nvSpPr>
        <p:spPr bwMode="auto">
          <a:xfrm>
            <a:off x="6019800" y="1600200"/>
            <a:ext cx="2743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solidFill>
                  <a:srgbClr val="C00000"/>
                </a:solidFill>
              </a:rPr>
              <a:t>Environmental exposures known or knowable</a:t>
            </a:r>
          </a:p>
          <a:p>
            <a:pPr eaLnBrk="1" hangingPunct="1"/>
            <a:endParaRPr lang="en-US" sz="1400">
              <a:solidFill>
                <a:srgbClr val="C00000"/>
              </a:solidFill>
            </a:endParaRPr>
          </a:p>
          <a:p>
            <a:pPr eaLnBrk="1" hangingPunct="1"/>
            <a:endParaRPr lang="en-US" sz="1400">
              <a:solidFill>
                <a:srgbClr val="C00000"/>
              </a:solidFill>
            </a:endParaRPr>
          </a:p>
          <a:p>
            <a:pPr eaLnBrk="1" hangingPunct="1"/>
            <a:endParaRPr lang="en-US" sz="1400">
              <a:solidFill>
                <a:srgbClr val="C00000"/>
              </a:solidFill>
            </a:endParaRPr>
          </a:p>
          <a:p>
            <a:pPr eaLnBrk="1" hangingPunct="1"/>
            <a:endParaRPr lang="en-US" sz="1400">
              <a:solidFill>
                <a:srgbClr val="C00000"/>
              </a:solidFill>
            </a:endParaRPr>
          </a:p>
          <a:p>
            <a:pPr eaLnBrk="1" hangingPunct="1"/>
            <a:endParaRPr lang="en-US" sz="1400">
              <a:solidFill>
                <a:srgbClr val="C00000"/>
              </a:solidFill>
            </a:endParaRPr>
          </a:p>
          <a:p>
            <a:pPr eaLnBrk="1" hangingPunct="1"/>
            <a:endParaRPr lang="en-US" sz="1400">
              <a:solidFill>
                <a:srgbClr val="C00000"/>
              </a:solidFill>
            </a:endParaRPr>
          </a:p>
          <a:p>
            <a:pPr eaLnBrk="1" hangingPunct="1"/>
            <a:r>
              <a:rPr lang="en-US" sz="1400" b="1">
                <a:solidFill>
                  <a:srgbClr val="C00000"/>
                </a:solidFill>
              </a:rPr>
              <a:t>Environmental exposures </a:t>
            </a:r>
            <a:r>
              <a:rPr lang="en-US" sz="1400" b="1" i="1" u="sng">
                <a:solidFill>
                  <a:srgbClr val="C00000"/>
                </a:solidFill>
              </a:rPr>
              <a:t>not</a:t>
            </a:r>
            <a:r>
              <a:rPr lang="en-US" sz="1400" b="1" i="1">
                <a:solidFill>
                  <a:srgbClr val="C00000"/>
                </a:solidFill>
              </a:rPr>
              <a:t> </a:t>
            </a:r>
            <a:r>
              <a:rPr lang="en-US" sz="1400" b="1">
                <a:solidFill>
                  <a:srgbClr val="C00000"/>
                </a:solidFill>
              </a:rPr>
              <a:t>knowable</a:t>
            </a:r>
          </a:p>
        </p:txBody>
      </p:sp>
      <p:sp>
        <p:nvSpPr>
          <p:cNvPr id="10" name="Rectangle 9"/>
          <p:cNvSpPr/>
          <p:nvPr/>
        </p:nvSpPr>
        <p:spPr>
          <a:xfrm>
            <a:off x="457200" y="2743200"/>
            <a:ext cx="8253506" cy="1981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8008531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1936" y="320554"/>
            <a:ext cx="6559864" cy="3016210"/>
          </a:xfrm>
          <a:prstGeom prst="rect">
            <a:avLst/>
          </a:prstGeom>
          <a:noFill/>
        </p:spPr>
        <p:txBody>
          <a:bodyPr wrap="square" rtlCol="0">
            <a:spAutoFit/>
          </a:bodyPr>
          <a:lstStyle/>
          <a:p>
            <a:r>
              <a:rPr lang="en-US" sz="2400" dirty="0" smtClean="0">
                <a:solidFill>
                  <a:srgbClr val="3366FF"/>
                </a:solidFill>
              </a:rPr>
              <a:t>What are scientific ‘laws’?  What is ‘theory’?</a:t>
            </a:r>
          </a:p>
          <a:p>
            <a:endParaRPr lang="en-US" dirty="0"/>
          </a:p>
          <a:p>
            <a:r>
              <a:rPr lang="en-US" sz="1600" dirty="0" smtClean="0"/>
              <a:t>Science since its foundation in the Enlightenment period 400 years ago has assumed Nature is law-like, the laws are universal, and our objective is to understand those laws, expressed in terms of ‘theory’</a:t>
            </a:r>
          </a:p>
          <a:p>
            <a:endParaRPr lang="en-US" sz="1600" dirty="0"/>
          </a:p>
          <a:p>
            <a:r>
              <a:rPr lang="en-US" sz="1600" dirty="0" smtClean="0"/>
              <a:t>As stated by Isaac Newton in his </a:t>
            </a:r>
            <a:r>
              <a:rPr lang="en-US" sz="1600" i="1" dirty="0" smtClean="0"/>
              <a:t>Principia </a:t>
            </a:r>
            <a:r>
              <a:rPr lang="en-US" sz="1600" dirty="0" smtClean="0"/>
              <a:t>(1687), </a:t>
            </a:r>
            <a:r>
              <a:rPr lang="en-US" sz="1600" dirty="0" smtClean="0">
                <a:solidFill>
                  <a:srgbClr val="FF0000"/>
                </a:solidFill>
              </a:rPr>
              <a:t>if Nature is law-like, one can extend what one observes in a particular sample, to </a:t>
            </a:r>
            <a:r>
              <a:rPr lang="en-US" sz="1600" i="1" dirty="0" smtClean="0">
                <a:solidFill>
                  <a:srgbClr val="FF0000"/>
                </a:solidFill>
              </a:rPr>
              <a:t>all</a:t>
            </a:r>
            <a:r>
              <a:rPr lang="en-US" sz="1600" dirty="0" smtClean="0">
                <a:solidFill>
                  <a:srgbClr val="FF0000"/>
                </a:solidFill>
              </a:rPr>
              <a:t> of Nature</a:t>
            </a:r>
          </a:p>
          <a:p>
            <a:endParaRPr lang="en-US" sz="1600" dirty="0" smtClean="0"/>
          </a:p>
          <a:p>
            <a:r>
              <a:rPr lang="en-US" sz="2000" b="1" dirty="0" smtClean="0">
                <a:solidFill>
                  <a:srgbClr val="008000"/>
                </a:solidFill>
              </a:rPr>
              <a:t>Life</a:t>
            </a:r>
            <a:r>
              <a:rPr lang="en-US" sz="2000" dirty="0" smtClean="0"/>
              <a:t> is a physical phenomenon.  But is it law-like in this way?</a:t>
            </a:r>
            <a:endParaRPr lang="en-US" sz="2000" dirty="0"/>
          </a:p>
          <a:p>
            <a:endParaRPr lang="en-US" sz="1600" dirty="0">
              <a:solidFill>
                <a:srgbClr val="008000"/>
              </a:solidFill>
            </a:endParaRPr>
          </a:p>
        </p:txBody>
      </p:sp>
      <p:pic>
        <p:nvPicPr>
          <p:cNvPr id="2" name="Picture 1"/>
          <p:cNvPicPr>
            <a:picLocks noChangeAspect="1"/>
          </p:cNvPicPr>
          <p:nvPr/>
        </p:nvPicPr>
        <p:blipFill>
          <a:blip r:embed="rId2"/>
          <a:stretch>
            <a:fillRect/>
          </a:stretch>
        </p:blipFill>
        <p:spPr>
          <a:xfrm>
            <a:off x="6781800" y="381000"/>
            <a:ext cx="1905000" cy="2673541"/>
          </a:xfrm>
          <a:prstGeom prst="rect">
            <a:avLst/>
          </a:prstGeom>
        </p:spPr>
      </p:pic>
    </p:spTree>
    <p:extLst>
      <p:ext uri="{BB962C8B-B14F-4D97-AF65-F5344CB8AC3E}">
        <p14:creationId xmlns:p14="http://schemas.microsoft.com/office/powerpoint/2010/main" val="562050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09669" y="528320"/>
            <a:ext cx="4734411" cy="1351280"/>
            <a:chOff x="2057400" y="838200"/>
            <a:chExt cx="5181600" cy="5196840"/>
          </a:xfrm>
        </p:grpSpPr>
        <p:sp>
          <p:nvSpPr>
            <p:cNvPr id="3" name="Line 5"/>
            <p:cNvSpPr>
              <a:spLocks noChangeShapeType="1"/>
            </p:cNvSpPr>
            <p:nvPr/>
          </p:nvSpPr>
          <p:spPr bwMode="auto">
            <a:xfrm flipH="1">
              <a:off x="2057400" y="838200"/>
              <a:ext cx="2209800" cy="5181600"/>
            </a:xfrm>
            <a:prstGeom prst="line">
              <a:avLst/>
            </a:prstGeom>
            <a:noFill/>
            <a:ln w="25400">
              <a:solidFill>
                <a:schemeClr val="accent2"/>
              </a:solidFill>
              <a:round/>
              <a:headEnd/>
              <a:tailEnd/>
            </a:ln>
          </p:spPr>
          <p:txBody>
            <a:bodyPr/>
            <a:lstStyle/>
            <a:p>
              <a:endParaRPr lang="en-US"/>
            </a:p>
          </p:txBody>
        </p:sp>
        <p:sp>
          <p:nvSpPr>
            <p:cNvPr id="4" name="Line 6"/>
            <p:cNvSpPr>
              <a:spLocks noChangeShapeType="1"/>
            </p:cNvSpPr>
            <p:nvPr/>
          </p:nvSpPr>
          <p:spPr bwMode="auto">
            <a:xfrm>
              <a:off x="4267200" y="838200"/>
              <a:ext cx="2971800" cy="5181600"/>
            </a:xfrm>
            <a:prstGeom prst="line">
              <a:avLst/>
            </a:prstGeom>
            <a:noFill/>
            <a:ln w="25400">
              <a:solidFill>
                <a:schemeClr val="accent2"/>
              </a:solidFill>
              <a:round/>
              <a:headEnd/>
              <a:tailEnd/>
            </a:ln>
          </p:spPr>
          <p:txBody>
            <a:bodyPr/>
            <a:lstStyle/>
            <a:p>
              <a:endParaRPr lang="en-US"/>
            </a:p>
          </p:txBody>
        </p:sp>
        <p:sp>
          <p:nvSpPr>
            <p:cNvPr id="5" name="Line 7"/>
            <p:cNvSpPr>
              <a:spLocks noChangeShapeType="1"/>
            </p:cNvSpPr>
            <p:nvPr/>
          </p:nvSpPr>
          <p:spPr bwMode="auto">
            <a:xfrm flipH="1">
              <a:off x="4572000" y="2667000"/>
              <a:ext cx="685800" cy="2286000"/>
            </a:xfrm>
            <a:prstGeom prst="line">
              <a:avLst/>
            </a:prstGeom>
            <a:noFill/>
            <a:ln w="25400">
              <a:solidFill>
                <a:schemeClr val="accent2"/>
              </a:solidFill>
              <a:round/>
              <a:headEnd/>
              <a:tailEnd/>
            </a:ln>
          </p:spPr>
          <p:txBody>
            <a:bodyPr/>
            <a:lstStyle/>
            <a:p>
              <a:endParaRPr lang="en-US"/>
            </a:p>
          </p:txBody>
        </p:sp>
        <p:sp>
          <p:nvSpPr>
            <p:cNvPr id="6" name="Line 8"/>
            <p:cNvSpPr>
              <a:spLocks noChangeShapeType="1"/>
            </p:cNvSpPr>
            <p:nvPr/>
          </p:nvSpPr>
          <p:spPr bwMode="auto">
            <a:xfrm flipH="1">
              <a:off x="6096000" y="4724400"/>
              <a:ext cx="381000" cy="1295400"/>
            </a:xfrm>
            <a:prstGeom prst="line">
              <a:avLst/>
            </a:prstGeom>
            <a:noFill/>
            <a:ln w="25400">
              <a:solidFill>
                <a:schemeClr val="accent2"/>
              </a:solidFill>
              <a:round/>
              <a:headEnd/>
              <a:tailEnd/>
            </a:ln>
          </p:spPr>
          <p:txBody>
            <a:bodyPr/>
            <a:lstStyle/>
            <a:p>
              <a:endParaRPr lang="en-US"/>
            </a:p>
          </p:txBody>
        </p:sp>
        <p:sp>
          <p:nvSpPr>
            <p:cNvPr id="7" name="Line 9"/>
            <p:cNvSpPr>
              <a:spLocks noChangeShapeType="1"/>
            </p:cNvSpPr>
            <p:nvPr/>
          </p:nvSpPr>
          <p:spPr bwMode="auto">
            <a:xfrm flipH="1">
              <a:off x="3810000" y="4953000"/>
              <a:ext cx="762000" cy="1066800"/>
            </a:xfrm>
            <a:prstGeom prst="line">
              <a:avLst/>
            </a:prstGeom>
            <a:noFill/>
            <a:ln w="25400">
              <a:solidFill>
                <a:schemeClr val="accent2"/>
              </a:solidFill>
              <a:round/>
              <a:headEnd/>
              <a:tailEnd/>
            </a:ln>
          </p:spPr>
          <p:txBody>
            <a:bodyPr/>
            <a:lstStyle/>
            <a:p>
              <a:endParaRPr lang="en-US"/>
            </a:p>
          </p:txBody>
        </p:sp>
        <p:sp>
          <p:nvSpPr>
            <p:cNvPr id="8" name="Line 10"/>
            <p:cNvSpPr>
              <a:spLocks noChangeShapeType="1"/>
            </p:cNvSpPr>
            <p:nvPr/>
          </p:nvSpPr>
          <p:spPr bwMode="auto">
            <a:xfrm>
              <a:off x="4572000" y="4953000"/>
              <a:ext cx="533400" cy="1066800"/>
            </a:xfrm>
            <a:prstGeom prst="line">
              <a:avLst/>
            </a:prstGeom>
            <a:noFill/>
            <a:ln w="25400">
              <a:solidFill>
                <a:schemeClr val="accent2"/>
              </a:solidFill>
              <a:round/>
              <a:headEnd/>
              <a:tailEnd/>
            </a:ln>
          </p:spPr>
          <p:txBody>
            <a:bodyPr/>
            <a:lstStyle/>
            <a:p>
              <a:endParaRPr lang="en-US"/>
            </a:p>
          </p:txBody>
        </p:sp>
        <p:sp>
          <p:nvSpPr>
            <p:cNvPr id="9" name="Line 11"/>
            <p:cNvSpPr>
              <a:spLocks noChangeShapeType="1"/>
            </p:cNvSpPr>
            <p:nvPr/>
          </p:nvSpPr>
          <p:spPr bwMode="auto">
            <a:xfrm>
              <a:off x="2860040" y="4114800"/>
              <a:ext cx="134620" cy="1920240"/>
            </a:xfrm>
            <a:prstGeom prst="line">
              <a:avLst/>
            </a:prstGeom>
            <a:noFill/>
            <a:ln w="25400">
              <a:solidFill>
                <a:schemeClr val="accent2"/>
              </a:solidFill>
              <a:round/>
              <a:headEnd/>
              <a:tailEnd/>
            </a:ln>
          </p:spPr>
          <p:txBody>
            <a:bodyPr/>
            <a:lstStyle/>
            <a:p>
              <a:endParaRPr lang="en-US"/>
            </a:p>
          </p:txBody>
        </p:sp>
        <p:cxnSp>
          <p:nvCxnSpPr>
            <p:cNvPr id="10" name="Straight Connector 9"/>
            <p:cNvCxnSpPr/>
            <p:nvPr/>
          </p:nvCxnSpPr>
          <p:spPr>
            <a:xfrm>
              <a:off x="2316480" y="5466080"/>
              <a:ext cx="350520" cy="55372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930140" y="3723640"/>
              <a:ext cx="830580" cy="229616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33700" y="5179060"/>
              <a:ext cx="469900" cy="84074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4091940" y="5770880"/>
              <a:ext cx="175260" cy="24892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6797040" y="5633720"/>
              <a:ext cx="193040" cy="38608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091940" y="5603240"/>
              <a:ext cx="480060" cy="416560"/>
            </a:xfrm>
            <a:prstGeom prst="line">
              <a:avLst/>
            </a:prstGeom>
            <a:ln w="25400">
              <a:solidFill>
                <a:schemeClr val="accent2"/>
              </a:solidFill>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1543701" y="1875637"/>
            <a:ext cx="2114088" cy="1518815"/>
            <a:chOff x="2057400" y="838200"/>
            <a:chExt cx="5181600" cy="5196840"/>
          </a:xfrm>
        </p:grpSpPr>
        <p:sp>
          <p:nvSpPr>
            <p:cNvPr id="17" name="Line 5"/>
            <p:cNvSpPr>
              <a:spLocks noChangeShapeType="1"/>
            </p:cNvSpPr>
            <p:nvPr/>
          </p:nvSpPr>
          <p:spPr bwMode="auto">
            <a:xfrm flipH="1">
              <a:off x="2057400" y="838200"/>
              <a:ext cx="2209800" cy="5181600"/>
            </a:xfrm>
            <a:prstGeom prst="line">
              <a:avLst/>
            </a:prstGeom>
            <a:noFill/>
            <a:ln w="25400">
              <a:solidFill>
                <a:srgbClr val="3366FF"/>
              </a:solidFill>
              <a:round/>
              <a:headEnd/>
              <a:tailEnd/>
            </a:ln>
          </p:spPr>
          <p:txBody>
            <a:bodyPr/>
            <a:lstStyle/>
            <a:p>
              <a:endParaRPr lang="en-US"/>
            </a:p>
          </p:txBody>
        </p:sp>
        <p:sp>
          <p:nvSpPr>
            <p:cNvPr id="18" name="Line 6"/>
            <p:cNvSpPr>
              <a:spLocks noChangeShapeType="1"/>
            </p:cNvSpPr>
            <p:nvPr/>
          </p:nvSpPr>
          <p:spPr bwMode="auto">
            <a:xfrm>
              <a:off x="4267200" y="838200"/>
              <a:ext cx="2971800" cy="5181600"/>
            </a:xfrm>
            <a:prstGeom prst="line">
              <a:avLst/>
            </a:prstGeom>
            <a:noFill/>
            <a:ln w="25400">
              <a:solidFill>
                <a:srgbClr val="3366FF"/>
              </a:solidFill>
              <a:round/>
              <a:headEnd/>
              <a:tailEnd/>
            </a:ln>
          </p:spPr>
          <p:txBody>
            <a:bodyPr/>
            <a:lstStyle/>
            <a:p>
              <a:endParaRPr lang="en-US"/>
            </a:p>
          </p:txBody>
        </p:sp>
        <p:sp>
          <p:nvSpPr>
            <p:cNvPr id="19" name="Line 7"/>
            <p:cNvSpPr>
              <a:spLocks noChangeShapeType="1"/>
            </p:cNvSpPr>
            <p:nvPr/>
          </p:nvSpPr>
          <p:spPr bwMode="auto">
            <a:xfrm flipH="1">
              <a:off x="4572000" y="2667000"/>
              <a:ext cx="685800" cy="2286000"/>
            </a:xfrm>
            <a:prstGeom prst="line">
              <a:avLst/>
            </a:prstGeom>
            <a:noFill/>
            <a:ln w="25400">
              <a:solidFill>
                <a:srgbClr val="3366FF"/>
              </a:solidFill>
              <a:round/>
              <a:headEnd/>
              <a:tailEnd/>
            </a:ln>
          </p:spPr>
          <p:txBody>
            <a:bodyPr/>
            <a:lstStyle/>
            <a:p>
              <a:endParaRPr lang="en-US"/>
            </a:p>
          </p:txBody>
        </p:sp>
        <p:sp>
          <p:nvSpPr>
            <p:cNvPr id="20" name="Line 8"/>
            <p:cNvSpPr>
              <a:spLocks noChangeShapeType="1"/>
            </p:cNvSpPr>
            <p:nvPr/>
          </p:nvSpPr>
          <p:spPr bwMode="auto">
            <a:xfrm flipH="1">
              <a:off x="6096000" y="4724400"/>
              <a:ext cx="381000" cy="1295400"/>
            </a:xfrm>
            <a:prstGeom prst="line">
              <a:avLst/>
            </a:prstGeom>
            <a:noFill/>
            <a:ln w="25400">
              <a:solidFill>
                <a:srgbClr val="3366FF"/>
              </a:solidFill>
              <a:round/>
              <a:headEnd/>
              <a:tailEnd/>
            </a:ln>
          </p:spPr>
          <p:txBody>
            <a:bodyPr/>
            <a:lstStyle/>
            <a:p>
              <a:endParaRPr lang="en-US"/>
            </a:p>
          </p:txBody>
        </p:sp>
        <p:sp>
          <p:nvSpPr>
            <p:cNvPr id="21" name="Line 9"/>
            <p:cNvSpPr>
              <a:spLocks noChangeShapeType="1"/>
            </p:cNvSpPr>
            <p:nvPr/>
          </p:nvSpPr>
          <p:spPr bwMode="auto">
            <a:xfrm flipH="1">
              <a:off x="3810000" y="4953000"/>
              <a:ext cx="762000" cy="1066800"/>
            </a:xfrm>
            <a:prstGeom prst="line">
              <a:avLst/>
            </a:prstGeom>
            <a:noFill/>
            <a:ln w="25400">
              <a:solidFill>
                <a:srgbClr val="3366FF"/>
              </a:solidFill>
              <a:round/>
              <a:headEnd/>
              <a:tailEnd/>
            </a:ln>
          </p:spPr>
          <p:txBody>
            <a:bodyPr/>
            <a:lstStyle/>
            <a:p>
              <a:endParaRPr lang="en-US"/>
            </a:p>
          </p:txBody>
        </p:sp>
        <p:sp>
          <p:nvSpPr>
            <p:cNvPr id="22" name="Line 10"/>
            <p:cNvSpPr>
              <a:spLocks noChangeShapeType="1"/>
            </p:cNvSpPr>
            <p:nvPr/>
          </p:nvSpPr>
          <p:spPr bwMode="auto">
            <a:xfrm>
              <a:off x="4572000" y="4953000"/>
              <a:ext cx="533400" cy="1066800"/>
            </a:xfrm>
            <a:prstGeom prst="line">
              <a:avLst/>
            </a:prstGeom>
            <a:noFill/>
            <a:ln w="25400">
              <a:solidFill>
                <a:srgbClr val="3366FF"/>
              </a:solidFill>
              <a:round/>
              <a:headEnd/>
              <a:tailEnd/>
            </a:ln>
          </p:spPr>
          <p:txBody>
            <a:bodyPr/>
            <a:lstStyle/>
            <a:p>
              <a:endParaRPr lang="en-US"/>
            </a:p>
          </p:txBody>
        </p:sp>
        <p:sp>
          <p:nvSpPr>
            <p:cNvPr id="23" name="Line 11"/>
            <p:cNvSpPr>
              <a:spLocks noChangeShapeType="1"/>
            </p:cNvSpPr>
            <p:nvPr/>
          </p:nvSpPr>
          <p:spPr bwMode="auto">
            <a:xfrm>
              <a:off x="2860040" y="4114800"/>
              <a:ext cx="134620" cy="1920240"/>
            </a:xfrm>
            <a:prstGeom prst="line">
              <a:avLst/>
            </a:prstGeom>
            <a:noFill/>
            <a:ln w="25400">
              <a:solidFill>
                <a:srgbClr val="3366FF"/>
              </a:solidFill>
              <a:round/>
              <a:headEnd/>
              <a:tailEnd/>
            </a:ln>
          </p:spPr>
          <p:txBody>
            <a:bodyPr/>
            <a:lstStyle/>
            <a:p>
              <a:endParaRPr lang="en-US"/>
            </a:p>
          </p:txBody>
        </p:sp>
        <p:cxnSp>
          <p:nvCxnSpPr>
            <p:cNvPr id="24" name="Straight Connector 23"/>
            <p:cNvCxnSpPr/>
            <p:nvPr/>
          </p:nvCxnSpPr>
          <p:spPr>
            <a:xfrm>
              <a:off x="2316480" y="5466080"/>
              <a:ext cx="350520" cy="55372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930140" y="3723640"/>
              <a:ext cx="830580" cy="229616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933700" y="5179060"/>
              <a:ext cx="469900" cy="84074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91940" y="5770880"/>
              <a:ext cx="175260" cy="24892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6797040" y="5633720"/>
              <a:ext cx="193040" cy="38608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091940" y="5603240"/>
              <a:ext cx="480060" cy="41656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3742660" y="1887522"/>
            <a:ext cx="2443891" cy="1482844"/>
            <a:chOff x="2057400" y="838200"/>
            <a:chExt cx="5181600" cy="5196840"/>
          </a:xfrm>
        </p:grpSpPr>
        <p:sp>
          <p:nvSpPr>
            <p:cNvPr id="31" name="Line 5"/>
            <p:cNvSpPr>
              <a:spLocks noChangeShapeType="1"/>
            </p:cNvSpPr>
            <p:nvPr/>
          </p:nvSpPr>
          <p:spPr bwMode="auto">
            <a:xfrm flipH="1">
              <a:off x="2057400" y="838200"/>
              <a:ext cx="2209800" cy="5181600"/>
            </a:xfrm>
            <a:prstGeom prst="line">
              <a:avLst/>
            </a:prstGeom>
            <a:noFill/>
            <a:ln w="25400">
              <a:solidFill>
                <a:srgbClr val="3366FF"/>
              </a:solidFill>
              <a:round/>
              <a:headEnd/>
              <a:tailEnd/>
            </a:ln>
          </p:spPr>
          <p:txBody>
            <a:bodyPr/>
            <a:lstStyle/>
            <a:p>
              <a:endParaRPr lang="en-US"/>
            </a:p>
          </p:txBody>
        </p:sp>
        <p:sp>
          <p:nvSpPr>
            <p:cNvPr id="32" name="Line 6"/>
            <p:cNvSpPr>
              <a:spLocks noChangeShapeType="1"/>
            </p:cNvSpPr>
            <p:nvPr/>
          </p:nvSpPr>
          <p:spPr bwMode="auto">
            <a:xfrm>
              <a:off x="4267200" y="838200"/>
              <a:ext cx="2971800" cy="5181600"/>
            </a:xfrm>
            <a:prstGeom prst="line">
              <a:avLst/>
            </a:prstGeom>
            <a:noFill/>
            <a:ln w="25400">
              <a:solidFill>
                <a:srgbClr val="3366FF"/>
              </a:solidFill>
              <a:round/>
              <a:headEnd/>
              <a:tailEnd/>
            </a:ln>
          </p:spPr>
          <p:txBody>
            <a:bodyPr/>
            <a:lstStyle/>
            <a:p>
              <a:endParaRPr lang="en-US"/>
            </a:p>
          </p:txBody>
        </p:sp>
        <p:sp>
          <p:nvSpPr>
            <p:cNvPr id="33" name="Line 7"/>
            <p:cNvSpPr>
              <a:spLocks noChangeShapeType="1"/>
            </p:cNvSpPr>
            <p:nvPr/>
          </p:nvSpPr>
          <p:spPr bwMode="auto">
            <a:xfrm flipH="1">
              <a:off x="4572000" y="2667000"/>
              <a:ext cx="685800" cy="2286000"/>
            </a:xfrm>
            <a:prstGeom prst="line">
              <a:avLst/>
            </a:prstGeom>
            <a:noFill/>
            <a:ln w="25400">
              <a:solidFill>
                <a:srgbClr val="3366FF"/>
              </a:solidFill>
              <a:round/>
              <a:headEnd/>
              <a:tailEnd/>
            </a:ln>
          </p:spPr>
          <p:txBody>
            <a:bodyPr/>
            <a:lstStyle/>
            <a:p>
              <a:endParaRPr lang="en-US"/>
            </a:p>
          </p:txBody>
        </p:sp>
        <p:sp>
          <p:nvSpPr>
            <p:cNvPr id="34" name="Line 8"/>
            <p:cNvSpPr>
              <a:spLocks noChangeShapeType="1"/>
            </p:cNvSpPr>
            <p:nvPr/>
          </p:nvSpPr>
          <p:spPr bwMode="auto">
            <a:xfrm flipH="1">
              <a:off x="6096000" y="4724400"/>
              <a:ext cx="381000" cy="1295400"/>
            </a:xfrm>
            <a:prstGeom prst="line">
              <a:avLst/>
            </a:prstGeom>
            <a:noFill/>
            <a:ln w="25400">
              <a:solidFill>
                <a:srgbClr val="3366FF"/>
              </a:solidFill>
              <a:round/>
              <a:headEnd/>
              <a:tailEnd/>
            </a:ln>
          </p:spPr>
          <p:txBody>
            <a:bodyPr/>
            <a:lstStyle/>
            <a:p>
              <a:endParaRPr lang="en-US"/>
            </a:p>
          </p:txBody>
        </p:sp>
        <p:sp>
          <p:nvSpPr>
            <p:cNvPr id="35" name="Line 9"/>
            <p:cNvSpPr>
              <a:spLocks noChangeShapeType="1"/>
            </p:cNvSpPr>
            <p:nvPr/>
          </p:nvSpPr>
          <p:spPr bwMode="auto">
            <a:xfrm flipH="1">
              <a:off x="3810000" y="4953000"/>
              <a:ext cx="762000" cy="1066800"/>
            </a:xfrm>
            <a:prstGeom prst="line">
              <a:avLst/>
            </a:prstGeom>
            <a:noFill/>
            <a:ln w="25400">
              <a:solidFill>
                <a:srgbClr val="3366FF"/>
              </a:solidFill>
              <a:round/>
              <a:headEnd/>
              <a:tailEnd/>
            </a:ln>
          </p:spPr>
          <p:txBody>
            <a:bodyPr/>
            <a:lstStyle/>
            <a:p>
              <a:endParaRPr lang="en-US"/>
            </a:p>
          </p:txBody>
        </p:sp>
        <p:sp>
          <p:nvSpPr>
            <p:cNvPr id="36" name="Line 10"/>
            <p:cNvSpPr>
              <a:spLocks noChangeShapeType="1"/>
            </p:cNvSpPr>
            <p:nvPr/>
          </p:nvSpPr>
          <p:spPr bwMode="auto">
            <a:xfrm>
              <a:off x="4572000" y="4953000"/>
              <a:ext cx="533400" cy="1066800"/>
            </a:xfrm>
            <a:prstGeom prst="line">
              <a:avLst/>
            </a:prstGeom>
            <a:noFill/>
            <a:ln w="25400">
              <a:solidFill>
                <a:srgbClr val="3366FF"/>
              </a:solidFill>
              <a:round/>
              <a:headEnd/>
              <a:tailEnd/>
            </a:ln>
          </p:spPr>
          <p:txBody>
            <a:bodyPr/>
            <a:lstStyle/>
            <a:p>
              <a:endParaRPr lang="en-US"/>
            </a:p>
          </p:txBody>
        </p:sp>
        <p:sp>
          <p:nvSpPr>
            <p:cNvPr id="37" name="Line 11"/>
            <p:cNvSpPr>
              <a:spLocks noChangeShapeType="1"/>
            </p:cNvSpPr>
            <p:nvPr/>
          </p:nvSpPr>
          <p:spPr bwMode="auto">
            <a:xfrm>
              <a:off x="2860040" y="4114800"/>
              <a:ext cx="134620" cy="1920240"/>
            </a:xfrm>
            <a:prstGeom prst="line">
              <a:avLst/>
            </a:prstGeom>
            <a:noFill/>
            <a:ln w="25400">
              <a:solidFill>
                <a:srgbClr val="3366FF"/>
              </a:solidFill>
              <a:round/>
              <a:headEnd/>
              <a:tailEnd/>
            </a:ln>
          </p:spPr>
          <p:txBody>
            <a:bodyPr/>
            <a:lstStyle/>
            <a:p>
              <a:endParaRPr lang="en-US"/>
            </a:p>
          </p:txBody>
        </p:sp>
        <p:cxnSp>
          <p:nvCxnSpPr>
            <p:cNvPr id="38" name="Straight Connector 37"/>
            <p:cNvCxnSpPr/>
            <p:nvPr/>
          </p:nvCxnSpPr>
          <p:spPr>
            <a:xfrm>
              <a:off x="2316480" y="5466080"/>
              <a:ext cx="350520" cy="55372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930140" y="3723640"/>
              <a:ext cx="830580" cy="229616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933700" y="5179060"/>
              <a:ext cx="469900" cy="84074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4091940" y="5770880"/>
              <a:ext cx="175260" cy="24892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6797040" y="5633720"/>
              <a:ext cx="193040" cy="38608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091940" y="5603240"/>
              <a:ext cx="480060" cy="41656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6307687" y="1870825"/>
            <a:ext cx="2163280" cy="1514361"/>
            <a:chOff x="2057400" y="838200"/>
            <a:chExt cx="5181600" cy="5196840"/>
          </a:xfrm>
        </p:grpSpPr>
        <p:sp>
          <p:nvSpPr>
            <p:cNvPr id="45" name="Line 5"/>
            <p:cNvSpPr>
              <a:spLocks noChangeShapeType="1"/>
            </p:cNvSpPr>
            <p:nvPr/>
          </p:nvSpPr>
          <p:spPr bwMode="auto">
            <a:xfrm flipH="1">
              <a:off x="2057400" y="838200"/>
              <a:ext cx="2209800" cy="5181600"/>
            </a:xfrm>
            <a:prstGeom prst="line">
              <a:avLst/>
            </a:prstGeom>
            <a:noFill/>
            <a:ln w="25400">
              <a:solidFill>
                <a:srgbClr val="3366FF"/>
              </a:solidFill>
              <a:round/>
              <a:headEnd/>
              <a:tailEnd/>
            </a:ln>
          </p:spPr>
          <p:txBody>
            <a:bodyPr/>
            <a:lstStyle/>
            <a:p>
              <a:endParaRPr lang="en-US"/>
            </a:p>
          </p:txBody>
        </p:sp>
        <p:sp>
          <p:nvSpPr>
            <p:cNvPr id="46" name="Line 6"/>
            <p:cNvSpPr>
              <a:spLocks noChangeShapeType="1"/>
            </p:cNvSpPr>
            <p:nvPr/>
          </p:nvSpPr>
          <p:spPr bwMode="auto">
            <a:xfrm>
              <a:off x="4267200" y="838200"/>
              <a:ext cx="2971800" cy="5181600"/>
            </a:xfrm>
            <a:prstGeom prst="line">
              <a:avLst/>
            </a:prstGeom>
            <a:noFill/>
            <a:ln w="25400">
              <a:solidFill>
                <a:srgbClr val="3366FF"/>
              </a:solidFill>
              <a:round/>
              <a:headEnd/>
              <a:tailEnd/>
            </a:ln>
          </p:spPr>
          <p:txBody>
            <a:bodyPr/>
            <a:lstStyle/>
            <a:p>
              <a:endParaRPr lang="en-US"/>
            </a:p>
          </p:txBody>
        </p:sp>
        <p:sp>
          <p:nvSpPr>
            <p:cNvPr id="47" name="Line 7"/>
            <p:cNvSpPr>
              <a:spLocks noChangeShapeType="1"/>
            </p:cNvSpPr>
            <p:nvPr/>
          </p:nvSpPr>
          <p:spPr bwMode="auto">
            <a:xfrm flipH="1">
              <a:off x="4572000" y="2667000"/>
              <a:ext cx="685800" cy="2286000"/>
            </a:xfrm>
            <a:prstGeom prst="line">
              <a:avLst/>
            </a:prstGeom>
            <a:noFill/>
            <a:ln w="25400">
              <a:solidFill>
                <a:srgbClr val="3366FF"/>
              </a:solidFill>
              <a:round/>
              <a:headEnd/>
              <a:tailEnd/>
            </a:ln>
          </p:spPr>
          <p:txBody>
            <a:bodyPr/>
            <a:lstStyle/>
            <a:p>
              <a:endParaRPr lang="en-US"/>
            </a:p>
          </p:txBody>
        </p:sp>
        <p:sp>
          <p:nvSpPr>
            <p:cNvPr id="48" name="Line 8"/>
            <p:cNvSpPr>
              <a:spLocks noChangeShapeType="1"/>
            </p:cNvSpPr>
            <p:nvPr/>
          </p:nvSpPr>
          <p:spPr bwMode="auto">
            <a:xfrm flipH="1">
              <a:off x="6096000" y="4724400"/>
              <a:ext cx="381000" cy="1295400"/>
            </a:xfrm>
            <a:prstGeom prst="line">
              <a:avLst/>
            </a:prstGeom>
            <a:noFill/>
            <a:ln w="25400">
              <a:solidFill>
                <a:srgbClr val="3366FF"/>
              </a:solidFill>
              <a:round/>
              <a:headEnd/>
              <a:tailEnd/>
            </a:ln>
          </p:spPr>
          <p:txBody>
            <a:bodyPr/>
            <a:lstStyle/>
            <a:p>
              <a:endParaRPr lang="en-US"/>
            </a:p>
          </p:txBody>
        </p:sp>
        <p:sp>
          <p:nvSpPr>
            <p:cNvPr id="49" name="Line 9"/>
            <p:cNvSpPr>
              <a:spLocks noChangeShapeType="1"/>
            </p:cNvSpPr>
            <p:nvPr/>
          </p:nvSpPr>
          <p:spPr bwMode="auto">
            <a:xfrm flipH="1">
              <a:off x="3810000" y="4953000"/>
              <a:ext cx="762000" cy="1066800"/>
            </a:xfrm>
            <a:prstGeom prst="line">
              <a:avLst/>
            </a:prstGeom>
            <a:noFill/>
            <a:ln w="25400">
              <a:solidFill>
                <a:srgbClr val="3366FF"/>
              </a:solidFill>
              <a:round/>
              <a:headEnd/>
              <a:tailEnd/>
            </a:ln>
          </p:spPr>
          <p:txBody>
            <a:bodyPr/>
            <a:lstStyle/>
            <a:p>
              <a:endParaRPr lang="en-US"/>
            </a:p>
          </p:txBody>
        </p:sp>
        <p:sp>
          <p:nvSpPr>
            <p:cNvPr id="50" name="Line 10"/>
            <p:cNvSpPr>
              <a:spLocks noChangeShapeType="1"/>
            </p:cNvSpPr>
            <p:nvPr/>
          </p:nvSpPr>
          <p:spPr bwMode="auto">
            <a:xfrm>
              <a:off x="4572000" y="4953000"/>
              <a:ext cx="533400" cy="1066800"/>
            </a:xfrm>
            <a:prstGeom prst="line">
              <a:avLst/>
            </a:prstGeom>
            <a:noFill/>
            <a:ln w="25400">
              <a:solidFill>
                <a:srgbClr val="3366FF"/>
              </a:solidFill>
              <a:round/>
              <a:headEnd/>
              <a:tailEnd/>
            </a:ln>
          </p:spPr>
          <p:txBody>
            <a:bodyPr/>
            <a:lstStyle/>
            <a:p>
              <a:endParaRPr lang="en-US"/>
            </a:p>
          </p:txBody>
        </p:sp>
        <p:sp>
          <p:nvSpPr>
            <p:cNvPr id="51" name="Line 11"/>
            <p:cNvSpPr>
              <a:spLocks noChangeShapeType="1"/>
            </p:cNvSpPr>
            <p:nvPr/>
          </p:nvSpPr>
          <p:spPr bwMode="auto">
            <a:xfrm>
              <a:off x="2860040" y="4114800"/>
              <a:ext cx="134620" cy="1920240"/>
            </a:xfrm>
            <a:prstGeom prst="line">
              <a:avLst/>
            </a:prstGeom>
            <a:noFill/>
            <a:ln w="25400">
              <a:solidFill>
                <a:srgbClr val="3366FF"/>
              </a:solidFill>
              <a:round/>
              <a:headEnd/>
              <a:tailEnd/>
            </a:ln>
          </p:spPr>
          <p:txBody>
            <a:bodyPr/>
            <a:lstStyle/>
            <a:p>
              <a:endParaRPr lang="en-US"/>
            </a:p>
          </p:txBody>
        </p:sp>
        <p:cxnSp>
          <p:nvCxnSpPr>
            <p:cNvPr id="52" name="Straight Connector 51"/>
            <p:cNvCxnSpPr/>
            <p:nvPr/>
          </p:nvCxnSpPr>
          <p:spPr>
            <a:xfrm>
              <a:off x="2316480" y="5466080"/>
              <a:ext cx="350520" cy="55372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930140" y="3723640"/>
              <a:ext cx="830580" cy="229616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33700" y="5179060"/>
              <a:ext cx="469900" cy="84074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a:off x="4091940" y="5770880"/>
              <a:ext cx="175260" cy="24892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6797040" y="5633720"/>
              <a:ext cx="193040" cy="38608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091940" y="5603240"/>
              <a:ext cx="480060" cy="416560"/>
            </a:xfrm>
            <a:prstGeom prst="line">
              <a:avLst/>
            </a:prstGeom>
            <a:ln w="25400">
              <a:solidFill>
                <a:srgbClr val="3366FF"/>
              </a:solidFill>
            </a:ln>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744686" y="3390676"/>
            <a:ext cx="1928383" cy="1442720"/>
            <a:chOff x="2057400" y="838200"/>
            <a:chExt cx="5181600" cy="5196840"/>
          </a:xfrm>
        </p:grpSpPr>
        <p:sp>
          <p:nvSpPr>
            <p:cNvPr id="59" name="Line 5"/>
            <p:cNvSpPr>
              <a:spLocks noChangeShapeType="1"/>
            </p:cNvSpPr>
            <p:nvPr/>
          </p:nvSpPr>
          <p:spPr bwMode="auto">
            <a:xfrm flipH="1">
              <a:off x="2057400" y="838200"/>
              <a:ext cx="2209800" cy="5181600"/>
            </a:xfrm>
            <a:prstGeom prst="line">
              <a:avLst/>
            </a:prstGeom>
            <a:noFill/>
            <a:ln w="25400">
              <a:solidFill>
                <a:srgbClr val="008000"/>
              </a:solidFill>
              <a:round/>
              <a:headEnd/>
              <a:tailEnd/>
            </a:ln>
          </p:spPr>
          <p:txBody>
            <a:bodyPr/>
            <a:lstStyle/>
            <a:p>
              <a:endParaRPr lang="en-US"/>
            </a:p>
          </p:txBody>
        </p:sp>
        <p:sp>
          <p:nvSpPr>
            <p:cNvPr id="60" name="Line 6"/>
            <p:cNvSpPr>
              <a:spLocks noChangeShapeType="1"/>
            </p:cNvSpPr>
            <p:nvPr/>
          </p:nvSpPr>
          <p:spPr bwMode="auto">
            <a:xfrm>
              <a:off x="4267200" y="838200"/>
              <a:ext cx="2971800" cy="5181600"/>
            </a:xfrm>
            <a:prstGeom prst="line">
              <a:avLst/>
            </a:prstGeom>
            <a:noFill/>
            <a:ln w="25400">
              <a:solidFill>
                <a:srgbClr val="008000"/>
              </a:solidFill>
              <a:round/>
              <a:headEnd/>
              <a:tailEnd/>
            </a:ln>
          </p:spPr>
          <p:txBody>
            <a:bodyPr/>
            <a:lstStyle/>
            <a:p>
              <a:endParaRPr lang="en-US"/>
            </a:p>
          </p:txBody>
        </p:sp>
        <p:sp>
          <p:nvSpPr>
            <p:cNvPr id="61" name="Line 7"/>
            <p:cNvSpPr>
              <a:spLocks noChangeShapeType="1"/>
            </p:cNvSpPr>
            <p:nvPr/>
          </p:nvSpPr>
          <p:spPr bwMode="auto">
            <a:xfrm flipH="1">
              <a:off x="4572000" y="2667000"/>
              <a:ext cx="685800" cy="2286000"/>
            </a:xfrm>
            <a:prstGeom prst="line">
              <a:avLst/>
            </a:prstGeom>
            <a:noFill/>
            <a:ln w="25400">
              <a:solidFill>
                <a:srgbClr val="008000"/>
              </a:solidFill>
              <a:round/>
              <a:headEnd/>
              <a:tailEnd/>
            </a:ln>
          </p:spPr>
          <p:txBody>
            <a:bodyPr/>
            <a:lstStyle/>
            <a:p>
              <a:endParaRPr lang="en-US"/>
            </a:p>
          </p:txBody>
        </p:sp>
        <p:sp>
          <p:nvSpPr>
            <p:cNvPr id="62" name="Line 8"/>
            <p:cNvSpPr>
              <a:spLocks noChangeShapeType="1"/>
            </p:cNvSpPr>
            <p:nvPr/>
          </p:nvSpPr>
          <p:spPr bwMode="auto">
            <a:xfrm flipH="1">
              <a:off x="6096000" y="4724400"/>
              <a:ext cx="381000" cy="1295400"/>
            </a:xfrm>
            <a:prstGeom prst="line">
              <a:avLst/>
            </a:prstGeom>
            <a:noFill/>
            <a:ln w="25400">
              <a:solidFill>
                <a:srgbClr val="008000"/>
              </a:solidFill>
              <a:round/>
              <a:headEnd/>
              <a:tailEnd/>
            </a:ln>
          </p:spPr>
          <p:txBody>
            <a:bodyPr/>
            <a:lstStyle/>
            <a:p>
              <a:endParaRPr lang="en-US"/>
            </a:p>
          </p:txBody>
        </p:sp>
        <p:sp>
          <p:nvSpPr>
            <p:cNvPr id="63" name="Line 9"/>
            <p:cNvSpPr>
              <a:spLocks noChangeShapeType="1"/>
            </p:cNvSpPr>
            <p:nvPr/>
          </p:nvSpPr>
          <p:spPr bwMode="auto">
            <a:xfrm flipH="1">
              <a:off x="3810000" y="4953000"/>
              <a:ext cx="762000" cy="1066800"/>
            </a:xfrm>
            <a:prstGeom prst="line">
              <a:avLst/>
            </a:prstGeom>
            <a:noFill/>
            <a:ln w="25400">
              <a:solidFill>
                <a:srgbClr val="008000"/>
              </a:solidFill>
              <a:round/>
              <a:headEnd/>
              <a:tailEnd/>
            </a:ln>
          </p:spPr>
          <p:txBody>
            <a:bodyPr/>
            <a:lstStyle/>
            <a:p>
              <a:endParaRPr lang="en-US"/>
            </a:p>
          </p:txBody>
        </p:sp>
        <p:sp>
          <p:nvSpPr>
            <p:cNvPr id="64" name="Line 10"/>
            <p:cNvSpPr>
              <a:spLocks noChangeShapeType="1"/>
            </p:cNvSpPr>
            <p:nvPr/>
          </p:nvSpPr>
          <p:spPr bwMode="auto">
            <a:xfrm>
              <a:off x="4572000" y="4953000"/>
              <a:ext cx="533400" cy="1066800"/>
            </a:xfrm>
            <a:prstGeom prst="line">
              <a:avLst/>
            </a:prstGeom>
            <a:noFill/>
            <a:ln w="25400">
              <a:solidFill>
                <a:srgbClr val="008000"/>
              </a:solidFill>
              <a:round/>
              <a:headEnd/>
              <a:tailEnd/>
            </a:ln>
          </p:spPr>
          <p:txBody>
            <a:bodyPr/>
            <a:lstStyle/>
            <a:p>
              <a:endParaRPr lang="en-US"/>
            </a:p>
          </p:txBody>
        </p:sp>
        <p:sp>
          <p:nvSpPr>
            <p:cNvPr id="65" name="Line 11"/>
            <p:cNvSpPr>
              <a:spLocks noChangeShapeType="1"/>
            </p:cNvSpPr>
            <p:nvPr/>
          </p:nvSpPr>
          <p:spPr bwMode="auto">
            <a:xfrm>
              <a:off x="2860040" y="4114800"/>
              <a:ext cx="134620" cy="1920240"/>
            </a:xfrm>
            <a:prstGeom prst="line">
              <a:avLst/>
            </a:prstGeom>
            <a:noFill/>
            <a:ln w="25400">
              <a:solidFill>
                <a:srgbClr val="008000"/>
              </a:solidFill>
              <a:round/>
              <a:headEnd/>
              <a:tailEnd/>
            </a:ln>
          </p:spPr>
          <p:txBody>
            <a:bodyPr/>
            <a:lstStyle/>
            <a:p>
              <a:endParaRPr lang="en-US"/>
            </a:p>
          </p:txBody>
        </p:sp>
        <p:cxnSp>
          <p:nvCxnSpPr>
            <p:cNvPr id="66" name="Straight Connector 65"/>
            <p:cNvCxnSpPr/>
            <p:nvPr/>
          </p:nvCxnSpPr>
          <p:spPr>
            <a:xfrm>
              <a:off x="2316480" y="5466080"/>
              <a:ext cx="350520" cy="55372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4930140" y="3723640"/>
              <a:ext cx="830580" cy="229616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933700" y="5179060"/>
              <a:ext cx="469900" cy="84074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4091940" y="5770880"/>
              <a:ext cx="175260" cy="24892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6797040" y="5633720"/>
              <a:ext cx="193040" cy="38608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091940" y="5603240"/>
              <a:ext cx="480060" cy="41656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5154611" y="3362955"/>
            <a:ext cx="1928383" cy="1442720"/>
            <a:chOff x="2057400" y="838200"/>
            <a:chExt cx="5181600" cy="5196840"/>
          </a:xfrm>
        </p:grpSpPr>
        <p:sp>
          <p:nvSpPr>
            <p:cNvPr id="73" name="Line 5"/>
            <p:cNvSpPr>
              <a:spLocks noChangeShapeType="1"/>
            </p:cNvSpPr>
            <p:nvPr/>
          </p:nvSpPr>
          <p:spPr bwMode="auto">
            <a:xfrm flipH="1">
              <a:off x="2057400" y="838200"/>
              <a:ext cx="2209800" cy="5181600"/>
            </a:xfrm>
            <a:prstGeom prst="line">
              <a:avLst/>
            </a:prstGeom>
            <a:noFill/>
            <a:ln w="25400">
              <a:solidFill>
                <a:srgbClr val="008000"/>
              </a:solidFill>
              <a:round/>
              <a:headEnd/>
              <a:tailEnd/>
            </a:ln>
          </p:spPr>
          <p:txBody>
            <a:bodyPr/>
            <a:lstStyle/>
            <a:p>
              <a:endParaRPr lang="en-US"/>
            </a:p>
          </p:txBody>
        </p:sp>
        <p:sp>
          <p:nvSpPr>
            <p:cNvPr id="74" name="Line 6"/>
            <p:cNvSpPr>
              <a:spLocks noChangeShapeType="1"/>
            </p:cNvSpPr>
            <p:nvPr/>
          </p:nvSpPr>
          <p:spPr bwMode="auto">
            <a:xfrm>
              <a:off x="4267200" y="838200"/>
              <a:ext cx="2971800" cy="5181600"/>
            </a:xfrm>
            <a:prstGeom prst="line">
              <a:avLst/>
            </a:prstGeom>
            <a:noFill/>
            <a:ln w="25400">
              <a:solidFill>
                <a:srgbClr val="008000"/>
              </a:solidFill>
              <a:round/>
              <a:headEnd/>
              <a:tailEnd/>
            </a:ln>
          </p:spPr>
          <p:txBody>
            <a:bodyPr/>
            <a:lstStyle/>
            <a:p>
              <a:endParaRPr lang="en-US"/>
            </a:p>
          </p:txBody>
        </p:sp>
        <p:sp>
          <p:nvSpPr>
            <p:cNvPr id="75" name="Line 7"/>
            <p:cNvSpPr>
              <a:spLocks noChangeShapeType="1"/>
            </p:cNvSpPr>
            <p:nvPr/>
          </p:nvSpPr>
          <p:spPr bwMode="auto">
            <a:xfrm flipH="1">
              <a:off x="4572000" y="2667000"/>
              <a:ext cx="685800" cy="2286000"/>
            </a:xfrm>
            <a:prstGeom prst="line">
              <a:avLst/>
            </a:prstGeom>
            <a:noFill/>
            <a:ln w="25400">
              <a:solidFill>
                <a:srgbClr val="008000"/>
              </a:solidFill>
              <a:round/>
              <a:headEnd/>
              <a:tailEnd/>
            </a:ln>
          </p:spPr>
          <p:txBody>
            <a:bodyPr/>
            <a:lstStyle/>
            <a:p>
              <a:endParaRPr lang="en-US"/>
            </a:p>
          </p:txBody>
        </p:sp>
        <p:sp>
          <p:nvSpPr>
            <p:cNvPr id="76" name="Line 8"/>
            <p:cNvSpPr>
              <a:spLocks noChangeShapeType="1"/>
            </p:cNvSpPr>
            <p:nvPr/>
          </p:nvSpPr>
          <p:spPr bwMode="auto">
            <a:xfrm flipH="1">
              <a:off x="6096000" y="4724400"/>
              <a:ext cx="381000" cy="1295400"/>
            </a:xfrm>
            <a:prstGeom prst="line">
              <a:avLst/>
            </a:prstGeom>
            <a:noFill/>
            <a:ln w="25400">
              <a:solidFill>
                <a:srgbClr val="008000"/>
              </a:solidFill>
              <a:round/>
              <a:headEnd/>
              <a:tailEnd/>
            </a:ln>
          </p:spPr>
          <p:txBody>
            <a:bodyPr/>
            <a:lstStyle/>
            <a:p>
              <a:endParaRPr lang="en-US"/>
            </a:p>
          </p:txBody>
        </p:sp>
        <p:sp>
          <p:nvSpPr>
            <p:cNvPr id="77" name="Line 9"/>
            <p:cNvSpPr>
              <a:spLocks noChangeShapeType="1"/>
            </p:cNvSpPr>
            <p:nvPr/>
          </p:nvSpPr>
          <p:spPr bwMode="auto">
            <a:xfrm flipH="1">
              <a:off x="3810000" y="4953000"/>
              <a:ext cx="762000" cy="1066800"/>
            </a:xfrm>
            <a:prstGeom prst="line">
              <a:avLst/>
            </a:prstGeom>
            <a:noFill/>
            <a:ln w="25400">
              <a:solidFill>
                <a:srgbClr val="008000"/>
              </a:solidFill>
              <a:round/>
              <a:headEnd/>
              <a:tailEnd/>
            </a:ln>
          </p:spPr>
          <p:txBody>
            <a:bodyPr/>
            <a:lstStyle/>
            <a:p>
              <a:endParaRPr lang="en-US"/>
            </a:p>
          </p:txBody>
        </p:sp>
        <p:sp>
          <p:nvSpPr>
            <p:cNvPr id="78" name="Line 10"/>
            <p:cNvSpPr>
              <a:spLocks noChangeShapeType="1"/>
            </p:cNvSpPr>
            <p:nvPr/>
          </p:nvSpPr>
          <p:spPr bwMode="auto">
            <a:xfrm>
              <a:off x="4572000" y="4953000"/>
              <a:ext cx="533400" cy="1066800"/>
            </a:xfrm>
            <a:prstGeom prst="line">
              <a:avLst/>
            </a:prstGeom>
            <a:noFill/>
            <a:ln w="25400">
              <a:solidFill>
                <a:srgbClr val="008000"/>
              </a:solidFill>
              <a:round/>
              <a:headEnd/>
              <a:tailEnd/>
            </a:ln>
          </p:spPr>
          <p:txBody>
            <a:bodyPr/>
            <a:lstStyle/>
            <a:p>
              <a:endParaRPr lang="en-US"/>
            </a:p>
          </p:txBody>
        </p:sp>
        <p:sp>
          <p:nvSpPr>
            <p:cNvPr id="79" name="Line 11"/>
            <p:cNvSpPr>
              <a:spLocks noChangeShapeType="1"/>
            </p:cNvSpPr>
            <p:nvPr/>
          </p:nvSpPr>
          <p:spPr bwMode="auto">
            <a:xfrm>
              <a:off x="2860040" y="4114800"/>
              <a:ext cx="134620" cy="1920240"/>
            </a:xfrm>
            <a:prstGeom prst="line">
              <a:avLst/>
            </a:prstGeom>
            <a:noFill/>
            <a:ln w="25400">
              <a:solidFill>
                <a:srgbClr val="008000"/>
              </a:solidFill>
              <a:round/>
              <a:headEnd/>
              <a:tailEnd/>
            </a:ln>
          </p:spPr>
          <p:txBody>
            <a:bodyPr/>
            <a:lstStyle/>
            <a:p>
              <a:endParaRPr lang="en-US"/>
            </a:p>
          </p:txBody>
        </p:sp>
        <p:cxnSp>
          <p:nvCxnSpPr>
            <p:cNvPr id="80" name="Straight Connector 79"/>
            <p:cNvCxnSpPr/>
            <p:nvPr/>
          </p:nvCxnSpPr>
          <p:spPr>
            <a:xfrm>
              <a:off x="2316480" y="5466080"/>
              <a:ext cx="350520" cy="55372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30140" y="3723640"/>
              <a:ext cx="830580" cy="229616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933700" y="5179060"/>
              <a:ext cx="469900" cy="84074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4091940" y="5770880"/>
              <a:ext cx="175260" cy="24892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6797040" y="5633720"/>
              <a:ext cx="193040" cy="38608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4091940" y="5603240"/>
              <a:ext cx="480060" cy="41656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86" name="Group 85"/>
          <p:cNvGrpSpPr/>
          <p:nvPr/>
        </p:nvGrpSpPr>
        <p:grpSpPr>
          <a:xfrm>
            <a:off x="3169199" y="3358777"/>
            <a:ext cx="1928383" cy="1442720"/>
            <a:chOff x="2057400" y="838200"/>
            <a:chExt cx="5181600" cy="5196840"/>
          </a:xfrm>
        </p:grpSpPr>
        <p:sp>
          <p:nvSpPr>
            <p:cNvPr id="87" name="Line 5"/>
            <p:cNvSpPr>
              <a:spLocks noChangeShapeType="1"/>
            </p:cNvSpPr>
            <p:nvPr/>
          </p:nvSpPr>
          <p:spPr bwMode="auto">
            <a:xfrm flipH="1">
              <a:off x="2057400" y="838200"/>
              <a:ext cx="2209800" cy="5181600"/>
            </a:xfrm>
            <a:prstGeom prst="line">
              <a:avLst/>
            </a:prstGeom>
            <a:noFill/>
            <a:ln w="25400">
              <a:solidFill>
                <a:srgbClr val="008000"/>
              </a:solidFill>
              <a:round/>
              <a:headEnd/>
              <a:tailEnd/>
            </a:ln>
          </p:spPr>
          <p:txBody>
            <a:bodyPr/>
            <a:lstStyle/>
            <a:p>
              <a:endParaRPr lang="en-US"/>
            </a:p>
          </p:txBody>
        </p:sp>
        <p:sp>
          <p:nvSpPr>
            <p:cNvPr id="88" name="Line 6"/>
            <p:cNvSpPr>
              <a:spLocks noChangeShapeType="1"/>
            </p:cNvSpPr>
            <p:nvPr/>
          </p:nvSpPr>
          <p:spPr bwMode="auto">
            <a:xfrm>
              <a:off x="4267200" y="838200"/>
              <a:ext cx="2971800" cy="5181600"/>
            </a:xfrm>
            <a:prstGeom prst="line">
              <a:avLst/>
            </a:prstGeom>
            <a:noFill/>
            <a:ln w="25400">
              <a:solidFill>
                <a:srgbClr val="008000"/>
              </a:solidFill>
              <a:round/>
              <a:headEnd/>
              <a:tailEnd/>
            </a:ln>
          </p:spPr>
          <p:txBody>
            <a:bodyPr/>
            <a:lstStyle/>
            <a:p>
              <a:endParaRPr lang="en-US"/>
            </a:p>
          </p:txBody>
        </p:sp>
        <p:sp>
          <p:nvSpPr>
            <p:cNvPr id="89" name="Line 7"/>
            <p:cNvSpPr>
              <a:spLocks noChangeShapeType="1"/>
            </p:cNvSpPr>
            <p:nvPr/>
          </p:nvSpPr>
          <p:spPr bwMode="auto">
            <a:xfrm flipH="1">
              <a:off x="4572000" y="2667000"/>
              <a:ext cx="685800" cy="2286000"/>
            </a:xfrm>
            <a:prstGeom prst="line">
              <a:avLst/>
            </a:prstGeom>
            <a:noFill/>
            <a:ln w="25400">
              <a:solidFill>
                <a:srgbClr val="008000"/>
              </a:solidFill>
              <a:round/>
              <a:headEnd/>
              <a:tailEnd/>
            </a:ln>
          </p:spPr>
          <p:txBody>
            <a:bodyPr/>
            <a:lstStyle/>
            <a:p>
              <a:endParaRPr lang="en-US"/>
            </a:p>
          </p:txBody>
        </p:sp>
        <p:sp>
          <p:nvSpPr>
            <p:cNvPr id="90" name="Line 8"/>
            <p:cNvSpPr>
              <a:spLocks noChangeShapeType="1"/>
            </p:cNvSpPr>
            <p:nvPr/>
          </p:nvSpPr>
          <p:spPr bwMode="auto">
            <a:xfrm flipH="1">
              <a:off x="6096000" y="4724400"/>
              <a:ext cx="381000" cy="1295400"/>
            </a:xfrm>
            <a:prstGeom prst="line">
              <a:avLst/>
            </a:prstGeom>
            <a:noFill/>
            <a:ln w="25400">
              <a:solidFill>
                <a:srgbClr val="008000"/>
              </a:solidFill>
              <a:round/>
              <a:headEnd/>
              <a:tailEnd/>
            </a:ln>
          </p:spPr>
          <p:txBody>
            <a:bodyPr/>
            <a:lstStyle/>
            <a:p>
              <a:endParaRPr lang="en-US"/>
            </a:p>
          </p:txBody>
        </p:sp>
        <p:sp>
          <p:nvSpPr>
            <p:cNvPr id="91" name="Line 9"/>
            <p:cNvSpPr>
              <a:spLocks noChangeShapeType="1"/>
            </p:cNvSpPr>
            <p:nvPr/>
          </p:nvSpPr>
          <p:spPr bwMode="auto">
            <a:xfrm flipH="1">
              <a:off x="3810000" y="4953000"/>
              <a:ext cx="762000" cy="1066800"/>
            </a:xfrm>
            <a:prstGeom prst="line">
              <a:avLst/>
            </a:prstGeom>
            <a:noFill/>
            <a:ln w="25400">
              <a:solidFill>
                <a:srgbClr val="008000"/>
              </a:solidFill>
              <a:round/>
              <a:headEnd/>
              <a:tailEnd/>
            </a:ln>
          </p:spPr>
          <p:txBody>
            <a:bodyPr/>
            <a:lstStyle/>
            <a:p>
              <a:endParaRPr lang="en-US"/>
            </a:p>
          </p:txBody>
        </p:sp>
        <p:sp>
          <p:nvSpPr>
            <p:cNvPr id="92" name="Line 10"/>
            <p:cNvSpPr>
              <a:spLocks noChangeShapeType="1"/>
            </p:cNvSpPr>
            <p:nvPr/>
          </p:nvSpPr>
          <p:spPr bwMode="auto">
            <a:xfrm>
              <a:off x="4572000" y="4953000"/>
              <a:ext cx="533400" cy="1066800"/>
            </a:xfrm>
            <a:prstGeom prst="line">
              <a:avLst/>
            </a:prstGeom>
            <a:noFill/>
            <a:ln w="25400">
              <a:solidFill>
                <a:srgbClr val="008000"/>
              </a:solidFill>
              <a:round/>
              <a:headEnd/>
              <a:tailEnd/>
            </a:ln>
          </p:spPr>
          <p:txBody>
            <a:bodyPr/>
            <a:lstStyle/>
            <a:p>
              <a:endParaRPr lang="en-US"/>
            </a:p>
          </p:txBody>
        </p:sp>
        <p:sp>
          <p:nvSpPr>
            <p:cNvPr id="93" name="Line 11"/>
            <p:cNvSpPr>
              <a:spLocks noChangeShapeType="1"/>
            </p:cNvSpPr>
            <p:nvPr/>
          </p:nvSpPr>
          <p:spPr bwMode="auto">
            <a:xfrm>
              <a:off x="2860040" y="4114800"/>
              <a:ext cx="134620" cy="1920240"/>
            </a:xfrm>
            <a:prstGeom prst="line">
              <a:avLst/>
            </a:prstGeom>
            <a:noFill/>
            <a:ln w="25400">
              <a:solidFill>
                <a:srgbClr val="008000"/>
              </a:solidFill>
              <a:round/>
              <a:headEnd/>
              <a:tailEnd/>
            </a:ln>
          </p:spPr>
          <p:txBody>
            <a:bodyPr/>
            <a:lstStyle/>
            <a:p>
              <a:endParaRPr lang="en-US"/>
            </a:p>
          </p:txBody>
        </p:sp>
        <p:cxnSp>
          <p:nvCxnSpPr>
            <p:cNvPr id="94" name="Straight Connector 93"/>
            <p:cNvCxnSpPr/>
            <p:nvPr/>
          </p:nvCxnSpPr>
          <p:spPr>
            <a:xfrm>
              <a:off x="2316480" y="5466080"/>
              <a:ext cx="350520" cy="55372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930140" y="3723640"/>
              <a:ext cx="830580" cy="229616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933700" y="5179060"/>
              <a:ext cx="469900" cy="84074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a:off x="4091940" y="5770880"/>
              <a:ext cx="175260" cy="24892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a:off x="6797040" y="5633720"/>
              <a:ext cx="193040" cy="38608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091940" y="5603240"/>
              <a:ext cx="480060" cy="41656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100" name="Group 99"/>
          <p:cNvGrpSpPr/>
          <p:nvPr/>
        </p:nvGrpSpPr>
        <p:grpSpPr>
          <a:xfrm>
            <a:off x="7185099" y="3376045"/>
            <a:ext cx="1928383" cy="1442720"/>
            <a:chOff x="2057400" y="838200"/>
            <a:chExt cx="5181600" cy="5196840"/>
          </a:xfrm>
        </p:grpSpPr>
        <p:sp>
          <p:nvSpPr>
            <p:cNvPr id="101" name="Line 5"/>
            <p:cNvSpPr>
              <a:spLocks noChangeShapeType="1"/>
            </p:cNvSpPr>
            <p:nvPr/>
          </p:nvSpPr>
          <p:spPr bwMode="auto">
            <a:xfrm flipH="1">
              <a:off x="2057400" y="838200"/>
              <a:ext cx="2209800" cy="5181600"/>
            </a:xfrm>
            <a:prstGeom prst="line">
              <a:avLst/>
            </a:prstGeom>
            <a:noFill/>
            <a:ln w="25400">
              <a:solidFill>
                <a:srgbClr val="008000"/>
              </a:solidFill>
              <a:round/>
              <a:headEnd/>
              <a:tailEnd/>
            </a:ln>
          </p:spPr>
          <p:txBody>
            <a:bodyPr/>
            <a:lstStyle/>
            <a:p>
              <a:endParaRPr lang="en-US"/>
            </a:p>
          </p:txBody>
        </p:sp>
        <p:sp>
          <p:nvSpPr>
            <p:cNvPr id="102" name="Line 6"/>
            <p:cNvSpPr>
              <a:spLocks noChangeShapeType="1"/>
            </p:cNvSpPr>
            <p:nvPr/>
          </p:nvSpPr>
          <p:spPr bwMode="auto">
            <a:xfrm>
              <a:off x="4267200" y="838200"/>
              <a:ext cx="2971800" cy="5181600"/>
            </a:xfrm>
            <a:prstGeom prst="line">
              <a:avLst/>
            </a:prstGeom>
            <a:noFill/>
            <a:ln w="25400">
              <a:solidFill>
                <a:srgbClr val="008000"/>
              </a:solidFill>
              <a:round/>
              <a:headEnd/>
              <a:tailEnd/>
            </a:ln>
          </p:spPr>
          <p:txBody>
            <a:bodyPr/>
            <a:lstStyle/>
            <a:p>
              <a:endParaRPr lang="en-US"/>
            </a:p>
          </p:txBody>
        </p:sp>
        <p:sp>
          <p:nvSpPr>
            <p:cNvPr id="103" name="Line 7"/>
            <p:cNvSpPr>
              <a:spLocks noChangeShapeType="1"/>
            </p:cNvSpPr>
            <p:nvPr/>
          </p:nvSpPr>
          <p:spPr bwMode="auto">
            <a:xfrm flipH="1">
              <a:off x="4572000" y="2667000"/>
              <a:ext cx="685800" cy="2286000"/>
            </a:xfrm>
            <a:prstGeom prst="line">
              <a:avLst/>
            </a:prstGeom>
            <a:noFill/>
            <a:ln w="25400">
              <a:solidFill>
                <a:srgbClr val="008000"/>
              </a:solidFill>
              <a:round/>
              <a:headEnd/>
              <a:tailEnd/>
            </a:ln>
          </p:spPr>
          <p:txBody>
            <a:bodyPr/>
            <a:lstStyle/>
            <a:p>
              <a:endParaRPr lang="en-US"/>
            </a:p>
          </p:txBody>
        </p:sp>
        <p:sp>
          <p:nvSpPr>
            <p:cNvPr id="104" name="Line 8"/>
            <p:cNvSpPr>
              <a:spLocks noChangeShapeType="1"/>
            </p:cNvSpPr>
            <p:nvPr/>
          </p:nvSpPr>
          <p:spPr bwMode="auto">
            <a:xfrm flipH="1">
              <a:off x="6096000" y="4724400"/>
              <a:ext cx="381000" cy="1295400"/>
            </a:xfrm>
            <a:prstGeom prst="line">
              <a:avLst/>
            </a:prstGeom>
            <a:noFill/>
            <a:ln w="25400">
              <a:solidFill>
                <a:srgbClr val="008000"/>
              </a:solidFill>
              <a:round/>
              <a:headEnd/>
              <a:tailEnd/>
            </a:ln>
          </p:spPr>
          <p:txBody>
            <a:bodyPr/>
            <a:lstStyle/>
            <a:p>
              <a:endParaRPr lang="en-US"/>
            </a:p>
          </p:txBody>
        </p:sp>
        <p:sp>
          <p:nvSpPr>
            <p:cNvPr id="105" name="Line 9"/>
            <p:cNvSpPr>
              <a:spLocks noChangeShapeType="1"/>
            </p:cNvSpPr>
            <p:nvPr/>
          </p:nvSpPr>
          <p:spPr bwMode="auto">
            <a:xfrm flipH="1">
              <a:off x="3810000" y="4953000"/>
              <a:ext cx="762000" cy="1066800"/>
            </a:xfrm>
            <a:prstGeom prst="line">
              <a:avLst/>
            </a:prstGeom>
            <a:noFill/>
            <a:ln w="25400">
              <a:solidFill>
                <a:srgbClr val="008000"/>
              </a:solidFill>
              <a:round/>
              <a:headEnd/>
              <a:tailEnd/>
            </a:ln>
          </p:spPr>
          <p:txBody>
            <a:bodyPr/>
            <a:lstStyle/>
            <a:p>
              <a:endParaRPr lang="en-US"/>
            </a:p>
          </p:txBody>
        </p:sp>
        <p:sp>
          <p:nvSpPr>
            <p:cNvPr id="106" name="Line 10"/>
            <p:cNvSpPr>
              <a:spLocks noChangeShapeType="1"/>
            </p:cNvSpPr>
            <p:nvPr/>
          </p:nvSpPr>
          <p:spPr bwMode="auto">
            <a:xfrm>
              <a:off x="4572000" y="4953000"/>
              <a:ext cx="533400" cy="1066800"/>
            </a:xfrm>
            <a:prstGeom prst="line">
              <a:avLst/>
            </a:prstGeom>
            <a:noFill/>
            <a:ln w="25400">
              <a:solidFill>
                <a:srgbClr val="008000"/>
              </a:solidFill>
              <a:round/>
              <a:headEnd/>
              <a:tailEnd/>
            </a:ln>
          </p:spPr>
          <p:txBody>
            <a:bodyPr/>
            <a:lstStyle/>
            <a:p>
              <a:endParaRPr lang="en-US"/>
            </a:p>
          </p:txBody>
        </p:sp>
        <p:sp>
          <p:nvSpPr>
            <p:cNvPr id="107" name="Line 11"/>
            <p:cNvSpPr>
              <a:spLocks noChangeShapeType="1"/>
            </p:cNvSpPr>
            <p:nvPr/>
          </p:nvSpPr>
          <p:spPr bwMode="auto">
            <a:xfrm>
              <a:off x="2860040" y="4114800"/>
              <a:ext cx="134620" cy="1920240"/>
            </a:xfrm>
            <a:prstGeom prst="line">
              <a:avLst/>
            </a:prstGeom>
            <a:noFill/>
            <a:ln w="25400">
              <a:solidFill>
                <a:srgbClr val="008000"/>
              </a:solidFill>
              <a:round/>
              <a:headEnd/>
              <a:tailEnd/>
            </a:ln>
          </p:spPr>
          <p:txBody>
            <a:bodyPr/>
            <a:lstStyle/>
            <a:p>
              <a:endParaRPr lang="en-US"/>
            </a:p>
          </p:txBody>
        </p:sp>
        <p:cxnSp>
          <p:nvCxnSpPr>
            <p:cNvPr id="108" name="Straight Connector 107"/>
            <p:cNvCxnSpPr/>
            <p:nvPr/>
          </p:nvCxnSpPr>
          <p:spPr>
            <a:xfrm>
              <a:off x="2316480" y="5466080"/>
              <a:ext cx="350520" cy="55372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4930140" y="3723640"/>
              <a:ext cx="830580" cy="229616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2933700" y="5179060"/>
              <a:ext cx="469900" cy="84074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H="1">
              <a:off x="4091940" y="5770880"/>
              <a:ext cx="175260" cy="24892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6797040" y="5633720"/>
              <a:ext cx="193040" cy="38608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091940" y="5603240"/>
              <a:ext cx="480060" cy="416560"/>
            </a:xfrm>
            <a:prstGeom prst="line">
              <a:avLst/>
            </a:prstGeom>
            <a:ln w="25400">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226" name="Group 225"/>
          <p:cNvGrpSpPr/>
          <p:nvPr/>
        </p:nvGrpSpPr>
        <p:grpSpPr>
          <a:xfrm>
            <a:off x="3870453" y="4785599"/>
            <a:ext cx="573651" cy="640102"/>
            <a:chOff x="2057400" y="838200"/>
            <a:chExt cx="5181600" cy="5196840"/>
          </a:xfrm>
        </p:grpSpPr>
        <p:sp>
          <p:nvSpPr>
            <p:cNvPr id="227" name="Line 5"/>
            <p:cNvSpPr>
              <a:spLocks noChangeShapeType="1"/>
            </p:cNvSpPr>
            <p:nvPr/>
          </p:nvSpPr>
          <p:spPr bwMode="auto">
            <a:xfrm flipH="1">
              <a:off x="2057400" y="838200"/>
              <a:ext cx="2209800" cy="5181600"/>
            </a:xfrm>
            <a:prstGeom prst="line">
              <a:avLst/>
            </a:prstGeom>
            <a:noFill/>
            <a:ln w="25400">
              <a:solidFill>
                <a:schemeClr val="tx1"/>
              </a:solidFill>
              <a:round/>
              <a:headEnd/>
              <a:tailEnd/>
            </a:ln>
          </p:spPr>
          <p:txBody>
            <a:bodyPr/>
            <a:lstStyle/>
            <a:p>
              <a:endParaRPr lang="en-US"/>
            </a:p>
          </p:txBody>
        </p:sp>
        <p:sp>
          <p:nvSpPr>
            <p:cNvPr id="228" name="Line 6"/>
            <p:cNvSpPr>
              <a:spLocks noChangeShapeType="1"/>
            </p:cNvSpPr>
            <p:nvPr/>
          </p:nvSpPr>
          <p:spPr bwMode="auto">
            <a:xfrm>
              <a:off x="4267200" y="838200"/>
              <a:ext cx="2971800" cy="5181600"/>
            </a:xfrm>
            <a:prstGeom prst="line">
              <a:avLst/>
            </a:prstGeom>
            <a:noFill/>
            <a:ln w="25400">
              <a:solidFill>
                <a:schemeClr val="tx1"/>
              </a:solidFill>
              <a:round/>
              <a:headEnd/>
              <a:tailEnd/>
            </a:ln>
          </p:spPr>
          <p:txBody>
            <a:bodyPr/>
            <a:lstStyle/>
            <a:p>
              <a:endParaRPr lang="en-US"/>
            </a:p>
          </p:txBody>
        </p:sp>
        <p:sp>
          <p:nvSpPr>
            <p:cNvPr id="229" name="Line 7"/>
            <p:cNvSpPr>
              <a:spLocks noChangeShapeType="1"/>
            </p:cNvSpPr>
            <p:nvPr/>
          </p:nvSpPr>
          <p:spPr bwMode="auto">
            <a:xfrm flipH="1">
              <a:off x="4572000" y="2667000"/>
              <a:ext cx="685800" cy="2286000"/>
            </a:xfrm>
            <a:prstGeom prst="line">
              <a:avLst/>
            </a:prstGeom>
            <a:noFill/>
            <a:ln w="25400">
              <a:solidFill>
                <a:schemeClr val="tx1"/>
              </a:solidFill>
              <a:round/>
              <a:headEnd/>
              <a:tailEnd/>
            </a:ln>
          </p:spPr>
          <p:txBody>
            <a:bodyPr/>
            <a:lstStyle/>
            <a:p>
              <a:endParaRPr lang="en-US"/>
            </a:p>
          </p:txBody>
        </p:sp>
        <p:sp>
          <p:nvSpPr>
            <p:cNvPr id="230" name="Line 8"/>
            <p:cNvSpPr>
              <a:spLocks noChangeShapeType="1"/>
            </p:cNvSpPr>
            <p:nvPr/>
          </p:nvSpPr>
          <p:spPr bwMode="auto">
            <a:xfrm flipH="1">
              <a:off x="6096000" y="4724400"/>
              <a:ext cx="381000" cy="1295400"/>
            </a:xfrm>
            <a:prstGeom prst="line">
              <a:avLst/>
            </a:prstGeom>
            <a:noFill/>
            <a:ln w="25400">
              <a:solidFill>
                <a:schemeClr val="tx1"/>
              </a:solidFill>
              <a:round/>
              <a:headEnd/>
              <a:tailEnd/>
            </a:ln>
          </p:spPr>
          <p:txBody>
            <a:bodyPr/>
            <a:lstStyle/>
            <a:p>
              <a:endParaRPr lang="en-US"/>
            </a:p>
          </p:txBody>
        </p:sp>
        <p:sp>
          <p:nvSpPr>
            <p:cNvPr id="231" name="Line 9"/>
            <p:cNvSpPr>
              <a:spLocks noChangeShapeType="1"/>
            </p:cNvSpPr>
            <p:nvPr/>
          </p:nvSpPr>
          <p:spPr bwMode="auto">
            <a:xfrm flipH="1">
              <a:off x="3810000" y="4953000"/>
              <a:ext cx="762000" cy="1066800"/>
            </a:xfrm>
            <a:prstGeom prst="line">
              <a:avLst/>
            </a:prstGeom>
            <a:noFill/>
            <a:ln w="25400">
              <a:solidFill>
                <a:schemeClr val="tx1"/>
              </a:solidFill>
              <a:round/>
              <a:headEnd/>
              <a:tailEnd/>
            </a:ln>
          </p:spPr>
          <p:txBody>
            <a:bodyPr/>
            <a:lstStyle/>
            <a:p>
              <a:endParaRPr lang="en-US"/>
            </a:p>
          </p:txBody>
        </p:sp>
        <p:sp>
          <p:nvSpPr>
            <p:cNvPr id="232" name="Line 10"/>
            <p:cNvSpPr>
              <a:spLocks noChangeShapeType="1"/>
            </p:cNvSpPr>
            <p:nvPr/>
          </p:nvSpPr>
          <p:spPr bwMode="auto">
            <a:xfrm>
              <a:off x="4572000" y="4953000"/>
              <a:ext cx="533400" cy="1066800"/>
            </a:xfrm>
            <a:prstGeom prst="line">
              <a:avLst/>
            </a:prstGeom>
            <a:noFill/>
            <a:ln w="25400">
              <a:solidFill>
                <a:schemeClr val="tx1"/>
              </a:solidFill>
              <a:round/>
              <a:headEnd/>
              <a:tailEnd/>
            </a:ln>
          </p:spPr>
          <p:txBody>
            <a:bodyPr/>
            <a:lstStyle/>
            <a:p>
              <a:endParaRPr lang="en-US"/>
            </a:p>
          </p:txBody>
        </p:sp>
        <p:sp>
          <p:nvSpPr>
            <p:cNvPr id="233" name="Line 11"/>
            <p:cNvSpPr>
              <a:spLocks noChangeShapeType="1"/>
            </p:cNvSpPr>
            <p:nvPr/>
          </p:nvSpPr>
          <p:spPr bwMode="auto">
            <a:xfrm>
              <a:off x="2860040" y="4114800"/>
              <a:ext cx="134620" cy="1920240"/>
            </a:xfrm>
            <a:prstGeom prst="line">
              <a:avLst/>
            </a:prstGeom>
            <a:noFill/>
            <a:ln w="25400">
              <a:solidFill>
                <a:schemeClr val="tx1"/>
              </a:solidFill>
              <a:round/>
              <a:headEnd/>
              <a:tailEnd/>
            </a:ln>
          </p:spPr>
          <p:txBody>
            <a:bodyPr/>
            <a:lstStyle/>
            <a:p>
              <a:endParaRPr lang="en-US"/>
            </a:p>
          </p:txBody>
        </p:sp>
        <p:cxnSp>
          <p:nvCxnSpPr>
            <p:cNvPr id="234" name="Straight Connector 233"/>
            <p:cNvCxnSpPr/>
            <p:nvPr/>
          </p:nvCxnSpPr>
          <p:spPr>
            <a:xfrm>
              <a:off x="2316480" y="5466080"/>
              <a:ext cx="350520" cy="5537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4930140" y="3723640"/>
              <a:ext cx="830580" cy="22961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2933700" y="5179060"/>
              <a:ext cx="469900" cy="8407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H="1">
              <a:off x="4091940" y="5770880"/>
              <a:ext cx="175260" cy="2489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flipH="1">
              <a:off x="6797040" y="5633720"/>
              <a:ext cx="193040" cy="3860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4091940" y="5603240"/>
              <a:ext cx="480060" cy="4165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40" name="Group 239"/>
          <p:cNvGrpSpPr/>
          <p:nvPr/>
        </p:nvGrpSpPr>
        <p:grpSpPr>
          <a:xfrm>
            <a:off x="4415421" y="4796998"/>
            <a:ext cx="573651" cy="640102"/>
            <a:chOff x="2057400" y="838200"/>
            <a:chExt cx="5181600" cy="5196840"/>
          </a:xfrm>
        </p:grpSpPr>
        <p:sp>
          <p:nvSpPr>
            <p:cNvPr id="241" name="Line 5"/>
            <p:cNvSpPr>
              <a:spLocks noChangeShapeType="1"/>
            </p:cNvSpPr>
            <p:nvPr/>
          </p:nvSpPr>
          <p:spPr bwMode="auto">
            <a:xfrm flipH="1">
              <a:off x="2057400" y="838200"/>
              <a:ext cx="2209800" cy="5181600"/>
            </a:xfrm>
            <a:prstGeom prst="line">
              <a:avLst/>
            </a:prstGeom>
            <a:noFill/>
            <a:ln w="25400">
              <a:solidFill>
                <a:schemeClr val="tx1"/>
              </a:solidFill>
              <a:round/>
              <a:headEnd/>
              <a:tailEnd/>
            </a:ln>
          </p:spPr>
          <p:txBody>
            <a:bodyPr/>
            <a:lstStyle/>
            <a:p>
              <a:endParaRPr lang="en-US"/>
            </a:p>
          </p:txBody>
        </p:sp>
        <p:sp>
          <p:nvSpPr>
            <p:cNvPr id="242" name="Line 6"/>
            <p:cNvSpPr>
              <a:spLocks noChangeShapeType="1"/>
            </p:cNvSpPr>
            <p:nvPr/>
          </p:nvSpPr>
          <p:spPr bwMode="auto">
            <a:xfrm>
              <a:off x="4267200" y="838200"/>
              <a:ext cx="2971800" cy="5181600"/>
            </a:xfrm>
            <a:prstGeom prst="line">
              <a:avLst/>
            </a:prstGeom>
            <a:noFill/>
            <a:ln w="25400">
              <a:solidFill>
                <a:schemeClr val="tx1"/>
              </a:solidFill>
              <a:round/>
              <a:headEnd/>
              <a:tailEnd/>
            </a:ln>
          </p:spPr>
          <p:txBody>
            <a:bodyPr/>
            <a:lstStyle/>
            <a:p>
              <a:endParaRPr lang="en-US"/>
            </a:p>
          </p:txBody>
        </p:sp>
        <p:sp>
          <p:nvSpPr>
            <p:cNvPr id="243" name="Line 7"/>
            <p:cNvSpPr>
              <a:spLocks noChangeShapeType="1"/>
            </p:cNvSpPr>
            <p:nvPr/>
          </p:nvSpPr>
          <p:spPr bwMode="auto">
            <a:xfrm flipH="1">
              <a:off x="4572000" y="2667000"/>
              <a:ext cx="685800" cy="2286000"/>
            </a:xfrm>
            <a:prstGeom prst="line">
              <a:avLst/>
            </a:prstGeom>
            <a:noFill/>
            <a:ln w="25400">
              <a:solidFill>
                <a:schemeClr val="tx1"/>
              </a:solidFill>
              <a:round/>
              <a:headEnd/>
              <a:tailEnd/>
            </a:ln>
          </p:spPr>
          <p:txBody>
            <a:bodyPr/>
            <a:lstStyle/>
            <a:p>
              <a:endParaRPr lang="en-US"/>
            </a:p>
          </p:txBody>
        </p:sp>
        <p:sp>
          <p:nvSpPr>
            <p:cNvPr id="244" name="Line 8"/>
            <p:cNvSpPr>
              <a:spLocks noChangeShapeType="1"/>
            </p:cNvSpPr>
            <p:nvPr/>
          </p:nvSpPr>
          <p:spPr bwMode="auto">
            <a:xfrm flipH="1">
              <a:off x="6096000" y="4724400"/>
              <a:ext cx="381000" cy="1295400"/>
            </a:xfrm>
            <a:prstGeom prst="line">
              <a:avLst/>
            </a:prstGeom>
            <a:noFill/>
            <a:ln w="25400">
              <a:solidFill>
                <a:schemeClr val="tx1"/>
              </a:solidFill>
              <a:round/>
              <a:headEnd/>
              <a:tailEnd/>
            </a:ln>
          </p:spPr>
          <p:txBody>
            <a:bodyPr/>
            <a:lstStyle/>
            <a:p>
              <a:endParaRPr lang="en-US"/>
            </a:p>
          </p:txBody>
        </p:sp>
        <p:sp>
          <p:nvSpPr>
            <p:cNvPr id="245" name="Line 9"/>
            <p:cNvSpPr>
              <a:spLocks noChangeShapeType="1"/>
            </p:cNvSpPr>
            <p:nvPr/>
          </p:nvSpPr>
          <p:spPr bwMode="auto">
            <a:xfrm flipH="1">
              <a:off x="3810000" y="4953000"/>
              <a:ext cx="762000" cy="1066800"/>
            </a:xfrm>
            <a:prstGeom prst="line">
              <a:avLst/>
            </a:prstGeom>
            <a:noFill/>
            <a:ln w="25400">
              <a:solidFill>
                <a:schemeClr val="tx1"/>
              </a:solidFill>
              <a:round/>
              <a:headEnd/>
              <a:tailEnd/>
            </a:ln>
          </p:spPr>
          <p:txBody>
            <a:bodyPr/>
            <a:lstStyle/>
            <a:p>
              <a:endParaRPr lang="en-US"/>
            </a:p>
          </p:txBody>
        </p:sp>
        <p:sp>
          <p:nvSpPr>
            <p:cNvPr id="246" name="Line 10"/>
            <p:cNvSpPr>
              <a:spLocks noChangeShapeType="1"/>
            </p:cNvSpPr>
            <p:nvPr/>
          </p:nvSpPr>
          <p:spPr bwMode="auto">
            <a:xfrm>
              <a:off x="4572000" y="4953000"/>
              <a:ext cx="533400" cy="1066800"/>
            </a:xfrm>
            <a:prstGeom prst="line">
              <a:avLst/>
            </a:prstGeom>
            <a:noFill/>
            <a:ln w="25400">
              <a:solidFill>
                <a:schemeClr val="tx1"/>
              </a:solidFill>
              <a:round/>
              <a:headEnd/>
              <a:tailEnd/>
            </a:ln>
          </p:spPr>
          <p:txBody>
            <a:bodyPr/>
            <a:lstStyle/>
            <a:p>
              <a:endParaRPr lang="en-US"/>
            </a:p>
          </p:txBody>
        </p:sp>
        <p:sp>
          <p:nvSpPr>
            <p:cNvPr id="247" name="Line 11"/>
            <p:cNvSpPr>
              <a:spLocks noChangeShapeType="1"/>
            </p:cNvSpPr>
            <p:nvPr/>
          </p:nvSpPr>
          <p:spPr bwMode="auto">
            <a:xfrm>
              <a:off x="2860040" y="4114800"/>
              <a:ext cx="134620" cy="1920240"/>
            </a:xfrm>
            <a:prstGeom prst="line">
              <a:avLst/>
            </a:prstGeom>
            <a:noFill/>
            <a:ln w="25400">
              <a:solidFill>
                <a:schemeClr val="tx1"/>
              </a:solidFill>
              <a:round/>
              <a:headEnd/>
              <a:tailEnd/>
            </a:ln>
          </p:spPr>
          <p:txBody>
            <a:bodyPr/>
            <a:lstStyle/>
            <a:p>
              <a:endParaRPr lang="en-US"/>
            </a:p>
          </p:txBody>
        </p:sp>
        <p:cxnSp>
          <p:nvCxnSpPr>
            <p:cNvPr id="248" name="Straight Connector 247"/>
            <p:cNvCxnSpPr/>
            <p:nvPr/>
          </p:nvCxnSpPr>
          <p:spPr>
            <a:xfrm>
              <a:off x="2316480" y="5466080"/>
              <a:ext cx="350520" cy="5537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4930140" y="3723640"/>
              <a:ext cx="830580" cy="22961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2933700" y="5179060"/>
              <a:ext cx="469900" cy="8407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H="1">
              <a:off x="4091940" y="5770880"/>
              <a:ext cx="175260" cy="2489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H="1">
              <a:off x="6797040" y="5633720"/>
              <a:ext cx="193040" cy="3860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4091940" y="5603240"/>
              <a:ext cx="480060" cy="4165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54" name="Group 253"/>
          <p:cNvGrpSpPr/>
          <p:nvPr/>
        </p:nvGrpSpPr>
        <p:grpSpPr>
          <a:xfrm>
            <a:off x="6252191" y="4776213"/>
            <a:ext cx="573651" cy="640102"/>
            <a:chOff x="2057400" y="838200"/>
            <a:chExt cx="5181600" cy="5196840"/>
          </a:xfrm>
        </p:grpSpPr>
        <p:sp>
          <p:nvSpPr>
            <p:cNvPr id="255" name="Line 5"/>
            <p:cNvSpPr>
              <a:spLocks noChangeShapeType="1"/>
            </p:cNvSpPr>
            <p:nvPr/>
          </p:nvSpPr>
          <p:spPr bwMode="auto">
            <a:xfrm flipH="1">
              <a:off x="2057400" y="838200"/>
              <a:ext cx="2209800" cy="5181600"/>
            </a:xfrm>
            <a:prstGeom prst="line">
              <a:avLst/>
            </a:prstGeom>
            <a:noFill/>
            <a:ln w="25400">
              <a:solidFill>
                <a:schemeClr val="tx1"/>
              </a:solidFill>
              <a:round/>
              <a:headEnd/>
              <a:tailEnd/>
            </a:ln>
          </p:spPr>
          <p:txBody>
            <a:bodyPr/>
            <a:lstStyle/>
            <a:p>
              <a:endParaRPr lang="en-US"/>
            </a:p>
          </p:txBody>
        </p:sp>
        <p:sp>
          <p:nvSpPr>
            <p:cNvPr id="256" name="Line 6"/>
            <p:cNvSpPr>
              <a:spLocks noChangeShapeType="1"/>
            </p:cNvSpPr>
            <p:nvPr/>
          </p:nvSpPr>
          <p:spPr bwMode="auto">
            <a:xfrm>
              <a:off x="4267200" y="838200"/>
              <a:ext cx="2971800" cy="5181600"/>
            </a:xfrm>
            <a:prstGeom prst="line">
              <a:avLst/>
            </a:prstGeom>
            <a:noFill/>
            <a:ln w="25400">
              <a:solidFill>
                <a:schemeClr val="tx1"/>
              </a:solidFill>
              <a:round/>
              <a:headEnd/>
              <a:tailEnd/>
            </a:ln>
          </p:spPr>
          <p:txBody>
            <a:bodyPr/>
            <a:lstStyle/>
            <a:p>
              <a:endParaRPr lang="en-US"/>
            </a:p>
          </p:txBody>
        </p:sp>
        <p:sp>
          <p:nvSpPr>
            <p:cNvPr id="257" name="Line 7"/>
            <p:cNvSpPr>
              <a:spLocks noChangeShapeType="1"/>
            </p:cNvSpPr>
            <p:nvPr/>
          </p:nvSpPr>
          <p:spPr bwMode="auto">
            <a:xfrm flipH="1">
              <a:off x="4572000" y="2667000"/>
              <a:ext cx="685800" cy="2286000"/>
            </a:xfrm>
            <a:prstGeom prst="line">
              <a:avLst/>
            </a:prstGeom>
            <a:noFill/>
            <a:ln w="25400">
              <a:solidFill>
                <a:schemeClr val="tx1"/>
              </a:solidFill>
              <a:round/>
              <a:headEnd/>
              <a:tailEnd/>
            </a:ln>
          </p:spPr>
          <p:txBody>
            <a:bodyPr/>
            <a:lstStyle/>
            <a:p>
              <a:endParaRPr lang="en-US"/>
            </a:p>
          </p:txBody>
        </p:sp>
        <p:sp>
          <p:nvSpPr>
            <p:cNvPr id="258" name="Line 8"/>
            <p:cNvSpPr>
              <a:spLocks noChangeShapeType="1"/>
            </p:cNvSpPr>
            <p:nvPr/>
          </p:nvSpPr>
          <p:spPr bwMode="auto">
            <a:xfrm flipH="1">
              <a:off x="6096000" y="4724400"/>
              <a:ext cx="381000" cy="1295400"/>
            </a:xfrm>
            <a:prstGeom prst="line">
              <a:avLst/>
            </a:prstGeom>
            <a:noFill/>
            <a:ln w="25400">
              <a:solidFill>
                <a:schemeClr val="tx1"/>
              </a:solidFill>
              <a:round/>
              <a:headEnd/>
              <a:tailEnd/>
            </a:ln>
          </p:spPr>
          <p:txBody>
            <a:bodyPr/>
            <a:lstStyle/>
            <a:p>
              <a:endParaRPr lang="en-US"/>
            </a:p>
          </p:txBody>
        </p:sp>
        <p:sp>
          <p:nvSpPr>
            <p:cNvPr id="259" name="Line 9"/>
            <p:cNvSpPr>
              <a:spLocks noChangeShapeType="1"/>
            </p:cNvSpPr>
            <p:nvPr/>
          </p:nvSpPr>
          <p:spPr bwMode="auto">
            <a:xfrm flipH="1">
              <a:off x="3810000" y="4953000"/>
              <a:ext cx="762000" cy="1066800"/>
            </a:xfrm>
            <a:prstGeom prst="line">
              <a:avLst/>
            </a:prstGeom>
            <a:noFill/>
            <a:ln w="25400">
              <a:solidFill>
                <a:schemeClr val="tx1"/>
              </a:solidFill>
              <a:round/>
              <a:headEnd/>
              <a:tailEnd/>
            </a:ln>
          </p:spPr>
          <p:txBody>
            <a:bodyPr/>
            <a:lstStyle/>
            <a:p>
              <a:endParaRPr lang="en-US"/>
            </a:p>
          </p:txBody>
        </p:sp>
        <p:sp>
          <p:nvSpPr>
            <p:cNvPr id="260" name="Line 10"/>
            <p:cNvSpPr>
              <a:spLocks noChangeShapeType="1"/>
            </p:cNvSpPr>
            <p:nvPr/>
          </p:nvSpPr>
          <p:spPr bwMode="auto">
            <a:xfrm>
              <a:off x="4572000" y="4953000"/>
              <a:ext cx="533400" cy="1066800"/>
            </a:xfrm>
            <a:prstGeom prst="line">
              <a:avLst/>
            </a:prstGeom>
            <a:noFill/>
            <a:ln w="25400">
              <a:solidFill>
                <a:schemeClr val="tx1"/>
              </a:solidFill>
              <a:round/>
              <a:headEnd/>
              <a:tailEnd/>
            </a:ln>
          </p:spPr>
          <p:txBody>
            <a:bodyPr/>
            <a:lstStyle/>
            <a:p>
              <a:endParaRPr lang="en-US"/>
            </a:p>
          </p:txBody>
        </p:sp>
        <p:sp>
          <p:nvSpPr>
            <p:cNvPr id="261" name="Line 11"/>
            <p:cNvSpPr>
              <a:spLocks noChangeShapeType="1"/>
            </p:cNvSpPr>
            <p:nvPr/>
          </p:nvSpPr>
          <p:spPr bwMode="auto">
            <a:xfrm>
              <a:off x="2860040" y="4114800"/>
              <a:ext cx="134620" cy="1920240"/>
            </a:xfrm>
            <a:prstGeom prst="line">
              <a:avLst/>
            </a:prstGeom>
            <a:noFill/>
            <a:ln w="25400">
              <a:solidFill>
                <a:schemeClr val="tx1"/>
              </a:solidFill>
              <a:round/>
              <a:headEnd/>
              <a:tailEnd/>
            </a:ln>
          </p:spPr>
          <p:txBody>
            <a:bodyPr/>
            <a:lstStyle/>
            <a:p>
              <a:endParaRPr lang="en-US"/>
            </a:p>
          </p:txBody>
        </p:sp>
        <p:cxnSp>
          <p:nvCxnSpPr>
            <p:cNvPr id="262" name="Straight Connector 261"/>
            <p:cNvCxnSpPr/>
            <p:nvPr/>
          </p:nvCxnSpPr>
          <p:spPr>
            <a:xfrm>
              <a:off x="2316480" y="5466080"/>
              <a:ext cx="350520" cy="5537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4930140" y="3723640"/>
              <a:ext cx="830580" cy="22961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2933700" y="5179060"/>
              <a:ext cx="469900" cy="8407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flipH="1">
              <a:off x="4091940" y="5770880"/>
              <a:ext cx="175260" cy="2489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flipH="1">
              <a:off x="6797040" y="5633720"/>
              <a:ext cx="193040" cy="3860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4091940" y="5603240"/>
              <a:ext cx="480060" cy="4165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8" name="Group 267"/>
          <p:cNvGrpSpPr/>
          <p:nvPr/>
        </p:nvGrpSpPr>
        <p:grpSpPr>
          <a:xfrm>
            <a:off x="6828881" y="4795120"/>
            <a:ext cx="573651" cy="640102"/>
            <a:chOff x="2057400" y="838200"/>
            <a:chExt cx="5181600" cy="5196840"/>
          </a:xfrm>
        </p:grpSpPr>
        <p:sp>
          <p:nvSpPr>
            <p:cNvPr id="269" name="Line 5"/>
            <p:cNvSpPr>
              <a:spLocks noChangeShapeType="1"/>
            </p:cNvSpPr>
            <p:nvPr/>
          </p:nvSpPr>
          <p:spPr bwMode="auto">
            <a:xfrm flipH="1">
              <a:off x="2057400" y="838200"/>
              <a:ext cx="2209800" cy="5181600"/>
            </a:xfrm>
            <a:prstGeom prst="line">
              <a:avLst/>
            </a:prstGeom>
            <a:noFill/>
            <a:ln w="25400">
              <a:solidFill>
                <a:schemeClr val="tx1"/>
              </a:solidFill>
              <a:round/>
              <a:headEnd/>
              <a:tailEnd/>
            </a:ln>
          </p:spPr>
          <p:txBody>
            <a:bodyPr/>
            <a:lstStyle/>
            <a:p>
              <a:endParaRPr lang="en-US"/>
            </a:p>
          </p:txBody>
        </p:sp>
        <p:sp>
          <p:nvSpPr>
            <p:cNvPr id="270" name="Line 6"/>
            <p:cNvSpPr>
              <a:spLocks noChangeShapeType="1"/>
            </p:cNvSpPr>
            <p:nvPr/>
          </p:nvSpPr>
          <p:spPr bwMode="auto">
            <a:xfrm>
              <a:off x="4267200" y="838200"/>
              <a:ext cx="2971800" cy="5181600"/>
            </a:xfrm>
            <a:prstGeom prst="line">
              <a:avLst/>
            </a:prstGeom>
            <a:noFill/>
            <a:ln w="25400">
              <a:solidFill>
                <a:schemeClr val="tx1"/>
              </a:solidFill>
              <a:round/>
              <a:headEnd/>
              <a:tailEnd/>
            </a:ln>
          </p:spPr>
          <p:txBody>
            <a:bodyPr/>
            <a:lstStyle/>
            <a:p>
              <a:endParaRPr lang="en-US"/>
            </a:p>
          </p:txBody>
        </p:sp>
        <p:sp>
          <p:nvSpPr>
            <p:cNvPr id="271" name="Line 7"/>
            <p:cNvSpPr>
              <a:spLocks noChangeShapeType="1"/>
            </p:cNvSpPr>
            <p:nvPr/>
          </p:nvSpPr>
          <p:spPr bwMode="auto">
            <a:xfrm flipH="1">
              <a:off x="4572000" y="2667000"/>
              <a:ext cx="685800" cy="2286000"/>
            </a:xfrm>
            <a:prstGeom prst="line">
              <a:avLst/>
            </a:prstGeom>
            <a:noFill/>
            <a:ln w="25400">
              <a:solidFill>
                <a:schemeClr val="tx1"/>
              </a:solidFill>
              <a:round/>
              <a:headEnd/>
              <a:tailEnd/>
            </a:ln>
          </p:spPr>
          <p:txBody>
            <a:bodyPr/>
            <a:lstStyle/>
            <a:p>
              <a:endParaRPr lang="en-US"/>
            </a:p>
          </p:txBody>
        </p:sp>
        <p:sp>
          <p:nvSpPr>
            <p:cNvPr id="272" name="Line 8"/>
            <p:cNvSpPr>
              <a:spLocks noChangeShapeType="1"/>
            </p:cNvSpPr>
            <p:nvPr/>
          </p:nvSpPr>
          <p:spPr bwMode="auto">
            <a:xfrm flipH="1">
              <a:off x="6096000" y="4724400"/>
              <a:ext cx="381000" cy="1295400"/>
            </a:xfrm>
            <a:prstGeom prst="line">
              <a:avLst/>
            </a:prstGeom>
            <a:noFill/>
            <a:ln w="25400">
              <a:solidFill>
                <a:schemeClr val="tx1"/>
              </a:solidFill>
              <a:round/>
              <a:headEnd/>
              <a:tailEnd/>
            </a:ln>
          </p:spPr>
          <p:txBody>
            <a:bodyPr/>
            <a:lstStyle/>
            <a:p>
              <a:endParaRPr lang="en-US"/>
            </a:p>
          </p:txBody>
        </p:sp>
        <p:sp>
          <p:nvSpPr>
            <p:cNvPr id="273" name="Line 9"/>
            <p:cNvSpPr>
              <a:spLocks noChangeShapeType="1"/>
            </p:cNvSpPr>
            <p:nvPr/>
          </p:nvSpPr>
          <p:spPr bwMode="auto">
            <a:xfrm flipH="1">
              <a:off x="3810000" y="4953000"/>
              <a:ext cx="762000" cy="1066800"/>
            </a:xfrm>
            <a:prstGeom prst="line">
              <a:avLst/>
            </a:prstGeom>
            <a:noFill/>
            <a:ln w="25400">
              <a:solidFill>
                <a:schemeClr val="tx1"/>
              </a:solidFill>
              <a:round/>
              <a:headEnd/>
              <a:tailEnd/>
            </a:ln>
          </p:spPr>
          <p:txBody>
            <a:bodyPr/>
            <a:lstStyle/>
            <a:p>
              <a:endParaRPr lang="en-US"/>
            </a:p>
          </p:txBody>
        </p:sp>
        <p:sp>
          <p:nvSpPr>
            <p:cNvPr id="274" name="Line 10"/>
            <p:cNvSpPr>
              <a:spLocks noChangeShapeType="1"/>
            </p:cNvSpPr>
            <p:nvPr/>
          </p:nvSpPr>
          <p:spPr bwMode="auto">
            <a:xfrm>
              <a:off x="4572000" y="4953000"/>
              <a:ext cx="533400" cy="1066800"/>
            </a:xfrm>
            <a:prstGeom prst="line">
              <a:avLst/>
            </a:prstGeom>
            <a:noFill/>
            <a:ln w="25400">
              <a:solidFill>
                <a:schemeClr val="tx1"/>
              </a:solidFill>
              <a:round/>
              <a:headEnd/>
              <a:tailEnd/>
            </a:ln>
          </p:spPr>
          <p:txBody>
            <a:bodyPr/>
            <a:lstStyle/>
            <a:p>
              <a:endParaRPr lang="en-US"/>
            </a:p>
          </p:txBody>
        </p:sp>
        <p:sp>
          <p:nvSpPr>
            <p:cNvPr id="275" name="Line 11"/>
            <p:cNvSpPr>
              <a:spLocks noChangeShapeType="1"/>
            </p:cNvSpPr>
            <p:nvPr/>
          </p:nvSpPr>
          <p:spPr bwMode="auto">
            <a:xfrm>
              <a:off x="2860040" y="4114800"/>
              <a:ext cx="134620" cy="1920240"/>
            </a:xfrm>
            <a:prstGeom prst="line">
              <a:avLst/>
            </a:prstGeom>
            <a:noFill/>
            <a:ln w="25400">
              <a:solidFill>
                <a:schemeClr val="tx1"/>
              </a:solidFill>
              <a:round/>
              <a:headEnd/>
              <a:tailEnd/>
            </a:ln>
          </p:spPr>
          <p:txBody>
            <a:bodyPr/>
            <a:lstStyle/>
            <a:p>
              <a:endParaRPr lang="en-US"/>
            </a:p>
          </p:txBody>
        </p:sp>
        <p:cxnSp>
          <p:nvCxnSpPr>
            <p:cNvPr id="276" name="Straight Connector 275"/>
            <p:cNvCxnSpPr/>
            <p:nvPr/>
          </p:nvCxnSpPr>
          <p:spPr>
            <a:xfrm>
              <a:off x="2316480" y="5466080"/>
              <a:ext cx="350520" cy="5537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930140" y="3723640"/>
              <a:ext cx="830580" cy="22961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2933700" y="5179060"/>
              <a:ext cx="469900" cy="8407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H="1">
              <a:off x="4091940" y="5770880"/>
              <a:ext cx="175260" cy="2489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H="1">
              <a:off x="6797040" y="5633720"/>
              <a:ext cx="193040" cy="3860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4091940" y="5603240"/>
              <a:ext cx="480060" cy="4165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82" name="Group 281"/>
          <p:cNvGrpSpPr/>
          <p:nvPr/>
        </p:nvGrpSpPr>
        <p:grpSpPr>
          <a:xfrm>
            <a:off x="5674255" y="4805675"/>
            <a:ext cx="573651" cy="640102"/>
            <a:chOff x="2057400" y="838200"/>
            <a:chExt cx="5181600" cy="5196840"/>
          </a:xfrm>
        </p:grpSpPr>
        <p:sp>
          <p:nvSpPr>
            <p:cNvPr id="283" name="Line 5"/>
            <p:cNvSpPr>
              <a:spLocks noChangeShapeType="1"/>
            </p:cNvSpPr>
            <p:nvPr/>
          </p:nvSpPr>
          <p:spPr bwMode="auto">
            <a:xfrm flipH="1">
              <a:off x="2057400" y="838200"/>
              <a:ext cx="2209800" cy="5181600"/>
            </a:xfrm>
            <a:prstGeom prst="line">
              <a:avLst/>
            </a:prstGeom>
            <a:noFill/>
            <a:ln w="25400">
              <a:solidFill>
                <a:schemeClr val="tx1"/>
              </a:solidFill>
              <a:round/>
              <a:headEnd/>
              <a:tailEnd/>
            </a:ln>
          </p:spPr>
          <p:txBody>
            <a:bodyPr/>
            <a:lstStyle/>
            <a:p>
              <a:endParaRPr lang="en-US"/>
            </a:p>
          </p:txBody>
        </p:sp>
        <p:sp>
          <p:nvSpPr>
            <p:cNvPr id="284" name="Line 6"/>
            <p:cNvSpPr>
              <a:spLocks noChangeShapeType="1"/>
            </p:cNvSpPr>
            <p:nvPr/>
          </p:nvSpPr>
          <p:spPr bwMode="auto">
            <a:xfrm>
              <a:off x="4267200" y="838200"/>
              <a:ext cx="2971800" cy="5181600"/>
            </a:xfrm>
            <a:prstGeom prst="line">
              <a:avLst/>
            </a:prstGeom>
            <a:noFill/>
            <a:ln w="25400">
              <a:solidFill>
                <a:schemeClr val="tx1"/>
              </a:solidFill>
              <a:round/>
              <a:headEnd/>
              <a:tailEnd/>
            </a:ln>
          </p:spPr>
          <p:txBody>
            <a:bodyPr/>
            <a:lstStyle/>
            <a:p>
              <a:endParaRPr lang="en-US"/>
            </a:p>
          </p:txBody>
        </p:sp>
        <p:sp>
          <p:nvSpPr>
            <p:cNvPr id="285" name="Line 7"/>
            <p:cNvSpPr>
              <a:spLocks noChangeShapeType="1"/>
            </p:cNvSpPr>
            <p:nvPr/>
          </p:nvSpPr>
          <p:spPr bwMode="auto">
            <a:xfrm flipH="1">
              <a:off x="4572000" y="2667000"/>
              <a:ext cx="685800" cy="2286000"/>
            </a:xfrm>
            <a:prstGeom prst="line">
              <a:avLst/>
            </a:prstGeom>
            <a:noFill/>
            <a:ln w="25400">
              <a:solidFill>
                <a:schemeClr val="tx1"/>
              </a:solidFill>
              <a:round/>
              <a:headEnd/>
              <a:tailEnd/>
            </a:ln>
          </p:spPr>
          <p:txBody>
            <a:bodyPr/>
            <a:lstStyle/>
            <a:p>
              <a:endParaRPr lang="en-US"/>
            </a:p>
          </p:txBody>
        </p:sp>
        <p:sp>
          <p:nvSpPr>
            <p:cNvPr id="286" name="Line 8"/>
            <p:cNvSpPr>
              <a:spLocks noChangeShapeType="1"/>
            </p:cNvSpPr>
            <p:nvPr/>
          </p:nvSpPr>
          <p:spPr bwMode="auto">
            <a:xfrm flipH="1">
              <a:off x="6096000" y="4724400"/>
              <a:ext cx="381000" cy="1295400"/>
            </a:xfrm>
            <a:prstGeom prst="line">
              <a:avLst/>
            </a:prstGeom>
            <a:noFill/>
            <a:ln w="25400">
              <a:solidFill>
                <a:schemeClr val="tx1"/>
              </a:solidFill>
              <a:round/>
              <a:headEnd/>
              <a:tailEnd/>
            </a:ln>
          </p:spPr>
          <p:txBody>
            <a:bodyPr/>
            <a:lstStyle/>
            <a:p>
              <a:endParaRPr lang="en-US"/>
            </a:p>
          </p:txBody>
        </p:sp>
        <p:sp>
          <p:nvSpPr>
            <p:cNvPr id="287" name="Line 9"/>
            <p:cNvSpPr>
              <a:spLocks noChangeShapeType="1"/>
            </p:cNvSpPr>
            <p:nvPr/>
          </p:nvSpPr>
          <p:spPr bwMode="auto">
            <a:xfrm flipH="1">
              <a:off x="3810000" y="4953000"/>
              <a:ext cx="762000" cy="1066800"/>
            </a:xfrm>
            <a:prstGeom prst="line">
              <a:avLst/>
            </a:prstGeom>
            <a:noFill/>
            <a:ln w="25400">
              <a:solidFill>
                <a:schemeClr val="tx1"/>
              </a:solidFill>
              <a:round/>
              <a:headEnd/>
              <a:tailEnd/>
            </a:ln>
          </p:spPr>
          <p:txBody>
            <a:bodyPr/>
            <a:lstStyle/>
            <a:p>
              <a:endParaRPr lang="en-US"/>
            </a:p>
          </p:txBody>
        </p:sp>
        <p:sp>
          <p:nvSpPr>
            <p:cNvPr id="288" name="Line 10"/>
            <p:cNvSpPr>
              <a:spLocks noChangeShapeType="1"/>
            </p:cNvSpPr>
            <p:nvPr/>
          </p:nvSpPr>
          <p:spPr bwMode="auto">
            <a:xfrm>
              <a:off x="4572000" y="4953000"/>
              <a:ext cx="533400" cy="1066800"/>
            </a:xfrm>
            <a:prstGeom prst="line">
              <a:avLst/>
            </a:prstGeom>
            <a:noFill/>
            <a:ln w="25400">
              <a:solidFill>
                <a:schemeClr val="tx1"/>
              </a:solidFill>
              <a:round/>
              <a:headEnd/>
              <a:tailEnd/>
            </a:ln>
          </p:spPr>
          <p:txBody>
            <a:bodyPr/>
            <a:lstStyle/>
            <a:p>
              <a:endParaRPr lang="en-US"/>
            </a:p>
          </p:txBody>
        </p:sp>
        <p:sp>
          <p:nvSpPr>
            <p:cNvPr id="289" name="Line 11"/>
            <p:cNvSpPr>
              <a:spLocks noChangeShapeType="1"/>
            </p:cNvSpPr>
            <p:nvPr/>
          </p:nvSpPr>
          <p:spPr bwMode="auto">
            <a:xfrm>
              <a:off x="2860040" y="4114800"/>
              <a:ext cx="134620" cy="1920240"/>
            </a:xfrm>
            <a:prstGeom prst="line">
              <a:avLst/>
            </a:prstGeom>
            <a:noFill/>
            <a:ln w="25400">
              <a:solidFill>
                <a:schemeClr val="tx1"/>
              </a:solidFill>
              <a:round/>
              <a:headEnd/>
              <a:tailEnd/>
            </a:ln>
          </p:spPr>
          <p:txBody>
            <a:bodyPr/>
            <a:lstStyle/>
            <a:p>
              <a:endParaRPr lang="en-US"/>
            </a:p>
          </p:txBody>
        </p:sp>
        <p:cxnSp>
          <p:nvCxnSpPr>
            <p:cNvPr id="290" name="Straight Connector 289"/>
            <p:cNvCxnSpPr/>
            <p:nvPr/>
          </p:nvCxnSpPr>
          <p:spPr>
            <a:xfrm>
              <a:off x="2316480" y="5466080"/>
              <a:ext cx="350520" cy="5537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930140" y="3723640"/>
              <a:ext cx="830580" cy="22961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2933700" y="5179060"/>
              <a:ext cx="469900" cy="8407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flipH="1">
              <a:off x="4091940" y="5770880"/>
              <a:ext cx="175260" cy="2489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flipH="1">
              <a:off x="6797040" y="5633720"/>
              <a:ext cx="193040" cy="3860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4091940" y="5603240"/>
              <a:ext cx="480060" cy="4165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96" name="Group 295"/>
          <p:cNvGrpSpPr/>
          <p:nvPr/>
        </p:nvGrpSpPr>
        <p:grpSpPr>
          <a:xfrm>
            <a:off x="5097582" y="4764748"/>
            <a:ext cx="573651" cy="640102"/>
            <a:chOff x="2057400" y="838200"/>
            <a:chExt cx="5181600" cy="5196840"/>
          </a:xfrm>
        </p:grpSpPr>
        <p:sp>
          <p:nvSpPr>
            <p:cNvPr id="297" name="Line 5"/>
            <p:cNvSpPr>
              <a:spLocks noChangeShapeType="1"/>
            </p:cNvSpPr>
            <p:nvPr/>
          </p:nvSpPr>
          <p:spPr bwMode="auto">
            <a:xfrm flipH="1">
              <a:off x="2057400" y="838200"/>
              <a:ext cx="2209800" cy="5181600"/>
            </a:xfrm>
            <a:prstGeom prst="line">
              <a:avLst/>
            </a:prstGeom>
            <a:noFill/>
            <a:ln w="25400">
              <a:solidFill>
                <a:schemeClr val="tx1"/>
              </a:solidFill>
              <a:round/>
              <a:headEnd/>
              <a:tailEnd/>
            </a:ln>
          </p:spPr>
          <p:txBody>
            <a:bodyPr/>
            <a:lstStyle/>
            <a:p>
              <a:endParaRPr lang="en-US"/>
            </a:p>
          </p:txBody>
        </p:sp>
        <p:sp>
          <p:nvSpPr>
            <p:cNvPr id="298" name="Line 6"/>
            <p:cNvSpPr>
              <a:spLocks noChangeShapeType="1"/>
            </p:cNvSpPr>
            <p:nvPr/>
          </p:nvSpPr>
          <p:spPr bwMode="auto">
            <a:xfrm>
              <a:off x="4267200" y="838200"/>
              <a:ext cx="2971800" cy="5181600"/>
            </a:xfrm>
            <a:prstGeom prst="line">
              <a:avLst/>
            </a:prstGeom>
            <a:noFill/>
            <a:ln w="25400">
              <a:solidFill>
                <a:schemeClr val="tx1"/>
              </a:solidFill>
              <a:round/>
              <a:headEnd/>
              <a:tailEnd/>
            </a:ln>
          </p:spPr>
          <p:txBody>
            <a:bodyPr/>
            <a:lstStyle/>
            <a:p>
              <a:endParaRPr lang="en-US"/>
            </a:p>
          </p:txBody>
        </p:sp>
        <p:sp>
          <p:nvSpPr>
            <p:cNvPr id="299" name="Line 7"/>
            <p:cNvSpPr>
              <a:spLocks noChangeShapeType="1"/>
            </p:cNvSpPr>
            <p:nvPr/>
          </p:nvSpPr>
          <p:spPr bwMode="auto">
            <a:xfrm flipH="1">
              <a:off x="4572000" y="2667000"/>
              <a:ext cx="685800" cy="2286000"/>
            </a:xfrm>
            <a:prstGeom prst="line">
              <a:avLst/>
            </a:prstGeom>
            <a:noFill/>
            <a:ln w="25400">
              <a:solidFill>
                <a:schemeClr val="tx1"/>
              </a:solidFill>
              <a:round/>
              <a:headEnd/>
              <a:tailEnd/>
            </a:ln>
          </p:spPr>
          <p:txBody>
            <a:bodyPr/>
            <a:lstStyle/>
            <a:p>
              <a:endParaRPr lang="en-US"/>
            </a:p>
          </p:txBody>
        </p:sp>
        <p:sp>
          <p:nvSpPr>
            <p:cNvPr id="300" name="Line 8"/>
            <p:cNvSpPr>
              <a:spLocks noChangeShapeType="1"/>
            </p:cNvSpPr>
            <p:nvPr/>
          </p:nvSpPr>
          <p:spPr bwMode="auto">
            <a:xfrm flipH="1">
              <a:off x="6096000" y="4724400"/>
              <a:ext cx="381000" cy="1295400"/>
            </a:xfrm>
            <a:prstGeom prst="line">
              <a:avLst/>
            </a:prstGeom>
            <a:noFill/>
            <a:ln w="25400">
              <a:solidFill>
                <a:schemeClr val="tx1"/>
              </a:solidFill>
              <a:round/>
              <a:headEnd/>
              <a:tailEnd/>
            </a:ln>
          </p:spPr>
          <p:txBody>
            <a:bodyPr/>
            <a:lstStyle/>
            <a:p>
              <a:endParaRPr lang="en-US"/>
            </a:p>
          </p:txBody>
        </p:sp>
        <p:sp>
          <p:nvSpPr>
            <p:cNvPr id="301" name="Line 9"/>
            <p:cNvSpPr>
              <a:spLocks noChangeShapeType="1"/>
            </p:cNvSpPr>
            <p:nvPr/>
          </p:nvSpPr>
          <p:spPr bwMode="auto">
            <a:xfrm flipH="1">
              <a:off x="3810000" y="4953000"/>
              <a:ext cx="762000" cy="1066800"/>
            </a:xfrm>
            <a:prstGeom prst="line">
              <a:avLst/>
            </a:prstGeom>
            <a:noFill/>
            <a:ln w="25400">
              <a:solidFill>
                <a:schemeClr val="tx1"/>
              </a:solidFill>
              <a:round/>
              <a:headEnd/>
              <a:tailEnd/>
            </a:ln>
          </p:spPr>
          <p:txBody>
            <a:bodyPr/>
            <a:lstStyle/>
            <a:p>
              <a:endParaRPr lang="en-US"/>
            </a:p>
          </p:txBody>
        </p:sp>
        <p:sp>
          <p:nvSpPr>
            <p:cNvPr id="302" name="Line 10"/>
            <p:cNvSpPr>
              <a:spLocks noChangeShapeType="1"/>
            </p:cNvSpPr>
            <p:nvPr/>
          </p:nvSpPr>
          <p:spPr bwMode="auto">
            <a:xfrm>
              <a:off x="4572000" y="4953000"/>
              <a:ext cx="533400" cy="1066800"/>
            </a:xfrm>
            <a:prstGeom prst="line">
              <a:avLst/>
            </a:prstGeom>
            <a:noFill/>
            <a:ln w="25400">
              <a:solidFill>
                <a:schemeClr val="tx1"/>
              </a:solidFill>
              <a:round/>
              <a:headEnd/>
              <a:tailEnd/>
            </a:ln>
          </p:spPr>
          <p:txBody>
            <a:bodyPr/>
            <a:lstStyle/>
            <a:p>
              <a:endParaRPr lang="en-US"/>
            </a:p>
          </p:txBody>
        </p:sp>
        <p:sp>
          <p:nvSpPr>
            <p:cNvPr id="303" name="Line 11"/>
            <p:cNvSpPr>
              <a:spLocks noChangeShapeType="1"/>
            </p:cNvSpPr>
            <p:nvPr/>
          </p:nvSpPr>
          <p:spPr bwMode="auto">
            <a:xfrm>
              <a:off x="2860040" y="4114800"/>
              <a:ext cx="134620" cy="1920240"/>
            </a:xfrm>
            <a:prstGeom prst="line">
              <a:avLst/>
            </a:prstGeom>
            <a:noFill/>
            <a:ln w="25400">
              <a:solidFill>
                <a:schemeClr val="tx1"/>
              </a:solidFill>
              <a:round/>
              <a:headEnd/>
              <a:tailEnd/>
            </a:ln>
          </p:spPr>
          <p:txBody>
            <a:bodyPr/>
            <a:lstStyle/>
            <a:p>
              <a:endParaRPr lang="en-US"/>
            </a:p>
          </p:txBody>
        </p:sp>
        <p:cxnSp>
          <p:nvCxnSpPr>
            <p:cNvPr id="304" name="Straight Connector 303"/>
            <p:cNvCxnSpPr/>
            <p:nvPr/>
          </p:nvCxnSpPr>
          <p:spPr>
            <a:xfrm>
              <a:off x="2316480" y="5466080"/>
              <a:ext cx="350520" cy="5537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4930140" y="3723640"/>
              <a:ext cx="830580" cy="22961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2933700" y="5179060"/>
              <a:ext cx="469900" cy="8407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flipH="1">
              <a:off x="4091940" y="5770880"/>
              <a:ext cx="175260" cy="2489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flipH="1">
              <a:off x="6797040" y="5633720"/>
              <a:ext cx="193040" cy="3860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4091940" y="5603240"/>
              <a:ext cx="480060" cy="4165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10" name="Group 309"/>
          <p:cNvGrpSpPr/>
          <p:nvPr/>
        </p:nvGrpSpPr>
        <p:grpSpPr>
          <a:xfrm>
            <a:off x="2925772" y="4787476"/>
            <a:ext cx="573651" cy="640102"/>
            <a:chOff x="2057400" y="838200"/>
            <a:chExt cx="5181600" cy="5196840"/>
          </a:xfrm>
        </p:grpSpPr>
        <p:sp>
          <p:nvSpPr>
            <p:cNvPr id="311" name="Line 5"/>
            <p:cNvSpPr>
              <a:spLocks noChangeShapeType="1"/>
            </p:cNvSpPr>
            <p:nvPr/>
          </p:nvSpPr>
          <p:spPr bwMode="auto">
            <a:xfrm flipH="1">
              <a:off x="2057400" y="838200"/>
              <a:ext cx="2209800" cy="5181600"/>
            </a:xfrm>
            <a:prstGeom prst="line">
              <a:avLst/>
            </a:prstGeom>
            <a:noFill/>
            <a:ln w="25400">
              <a:solidFill>
                <a:schemeClr val="tx1"/>
              </a:solidFill>
              <a:round/>
              <a:headEnd/>
              <a:tailEnd/>
            </a:ln>
          </p:spPr>
          <p:txBody>
            <a:bodyPr/>
            <a:lstStyle/>
            <a:p>
              <a:endParaRPr lang="en-US"/>
            </a:p>
          </p:txBody>
        </p:sp>
        <p:sp>
          <p:nvSpPr>
            <p:cNvPr id="312" name="Line 6"/>
            <p:cNvSpPr>
              <a:spLocks noChangeShapeType="1"/>
            </p:cNvSpPr>
            <p:nvPr/>
          </p:nvSpPr>
          <p:spPr bwMode="auto">
            <a:xfrm>
              <a:off x="4267200" y="838200"/>
              <a:ext cx="2971800" cy="5181600"/>
            </a:xfrm>
            <a:prstGeom prst="line">
              <a:avLst/>
            </a:prstGeom>
            <a:noFill/>
            <a:ln w="25400">
              <a:solidFill>
                <a:schemeClr val="tx1"/>
              </a:solidFill>
              <a:round/>
              <a:headEnd/>
              <a:tailEnd/>
            </a:ln>
          </p:spPr>
          <p:txBody>
            <a:bodyPr/>
            <a:lstStyle/>
            <a:p>
              <a:endParaRPr lang="en-US"/>
            </a:p>
          </p:txBody>
        </p:sp>
        <p:sp>
          <p:nvSpPr>
            <p:cNvPr id="313" name="Line 7"/>
            <p:cNvSpPr>
              <a:spLocks noChangeShapeType="1"/>
            </p:cNvSpPr>
            <p:nvPr/>
          </p:nvSpPr>
          <p:spPr bwMode="auto">
            <a:xfrm flipH="1">
              <a:off x="4572000" y="2667000"/>
              <a:ext cx="685800" cy="2286000"/>
            </a:xfrm>
            <a:prstGeom prst="line">
              <a:avLst/>
            </a:prstGeom>
            <a:noFill/>
            <a:ln w="25400">
              <a:solidFill>
                <a:schemeClr val="tx1"/>
              </a:solidFill>
              <a:round/>
              <a:headEnd/>
              <a:tailEnd/>
            </a:ln>
          </p:spPr>
          <p:txBody>
            <a:bodyPr/>
            <a:lstStyle/>
            <a:p>
              <a:endParaRPr lang="en-US"/>
            </a:p>
          </p:txBody>
        </p:sp>
        <p:sp>
          <p:nvSpPr>
            <p:cNvPr id="314" name="Line 8"/>
            <p:cNvSpPr>
              <a:spLocks noChangeShapeType="1"/>
            </p:cNvSpPr>
            <p:nvPr/>
          </p:nvSpPr>
          <p:spPr bwMode="auto">
            <a:xfrm flipH="1">
              <a:off x="6096000" y="4724400"/>
              <a:ext cx="381000" cy="1295400"/>
            </a:xfrm>
            <a:prstGeom prst="line">
              <a:avLst/>
            </a:prstGeom>
            <a:noFill/>
            <a:ln w="25400">
              <a:solidFill>
                <a:schemeClr val="tx1"/>
              </a:solidFill>
              <a:round/>
              <a:headEnd/>
              <a:tailEnd/>
            </a:ln>
          </p:spPr>
          <p:txBody>
            <a:bodyPr/>
            <a:lstStyle/>
            <a:p>
              <a:endParaRPr lang="en-US"/>
            </a:p>
          </p:txBody>
        </p:sp>
        <p:sp>
          <p:nvSpPr>
            <p:cNvPr id="315" name="Line 9"/>
            <p:cNvSpPr>
              <a:spLocks noChangeShapeType="1"/>
            </p:cNvSpPr>
            <p:nvPr/>
          </p:nvSpPr>
          <p:spPr bwMode="auto">
            <a:xfrm flipH="1">
              <a:off x="3810000" y="4953000"/>
              <a:ext cx="762000" cy="1066800"/>
            </a:xfrm>
            <a:prstGeom prst="line">
              <a:avLst/>
            </a:prstGeom>
            <a:noFill/>
            <a:ln w="25400">
              <a:solidFill>
                <a:schemeClr val="tx1"/>
              </a:solidFill>
              <a:round/>
              <a:headEnd/>
              <a:tailEnd/>
            </a:ln>
          </p:spPr>
          <p:txBody>
            <a:bodyPr/>
            <a:lstStyle/>
            <a:p>
              <a:endParaRPr lang="en-US"/>
            </a:p>
          </p:txBody>
        </p:sp>
        <p:sp>
          <p:nvSpPr>
            <p:cNvPr id="316" name="Line 10"/>
            <p:cNvSpPr>
              <a:spLocks noChangeShapeType="1"/>
            </p:cNvSpPr>
            <p:nvPr/>
          </p:nvSpPr>
          <p:spPr bwMode="auto">
            <a:xfrm>
              <a:off x="4572000" y="4953000"/>
              <a:ext cx="533400" cy="1066800"/>
            </a:xfrm>
            <a:prstGeom prst="line">
              <a:avLst/>
            </a:prstGeom>
            <a:noFill/>
            <a:ln w="25400">
              <a:solidFill>
                <a:schemeClr val="tx1"/>
              </a:solidFill>
              <a:round/>
              <a:headEnd/>
              <a:tailEnd/>
            </a:ln>
          </p:spPr>
          <p:txBody>
            <a:bodyPr/>
            <a:lstStyle/>
            <a:p>
              <a:endParaRPr lang="en-US"/>
            </a:p>
          </p:txBody>
        </p:sp>
        <p:sp>
          <p:nvSpPr>
            <p:cNvPr id="317" name="Line 11"/>
            <p:cNvSpPr>
              <a:spLocks noChangeShapeType="1"/>
            </p:cNvSpPr>
            <p:nvPr/>
          </p:nvSpPr>
          <p:spPr bwMode="auto">
            <a:xfrm>
              <a:off x="2860040" y="4114800"/>
              <a:ext cx="134620" cy="1920240"/>
            </a:xfrm>
            <a:prstGeom prst="line">
              <a:avLst/>
            </a:prstGeom>
            <a:noFill/>
            <a:ln w="25400">
              <a:solidFill>
                <a:schemeClr val="tx1"/>
              </a:solidFill>
              <a:round/>
              <a:headEnd/>
              <a:tailEnd/>
            </a:ln>
          </p:spPr>
          <p:txBody>
            <a:bodyPr/>
            <a:lstStyle/>
            <a:p>
              <a:endParaRPr lang="en-US"/>
            </a:p>
          </p:txBody>
        </p:sp>
        <p:cxnSp>
          <p:nvCxnSpPr>
            <p:cNvPr id="318" name="Straight Connector 317"/>
            <p:cNvCxnSpPr/>
            <p:nvPr/>
          </p:nvCxnSpPr>
          <p:spPr>
            <a:xfrm>
              <a:off x="2316480" y="5466080"/>
              <a:ext cx="350520" cy="5537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4930140" y="3723640"/>
              <a:ext cx="830580" cy="22961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2933700" y="5179060"/>
              <a:ext cx="469900" cy="8407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flipH="1">
              <a:off x="4091940" y="5770880"/>
              <a:ext cx="175260" cy="2489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H="1">
              <a:off x="6797040" y="5633720"/>
              <a:ext cx="193040" cy="3860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4091940" y="5603240"/>
              <a:ext cx="480060" cy="4165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24" name="Group 323"/>
          <p:cNvGrpSpPr/>
          <p:nvPr/>
        </p:nvGrpSpPr>
        <p:grpSpPr>
          <a:xfrm>
            <a:off x="3417947" y="4767729"/>
            <a:ext cx="573651" cy="640102"/>
            <a:chOff x="2057400" y="838200"/>
            <a:chExt cx="5181600" cy="5196840"/>
          </a:xfrm>
        </p:grpSpPr>
        <p:sp>
          <p:nvSpPr>
            <p:cNvPr id="325" name="Line 5"/>
            <p:cNvSpPr>
              <a:spLocks noChangeShapeType="1"/>
            </p:cNvSpPr>
            <p:nvPr/>
          </p:nvSpPr>
          <p:spPr bwMode="auto">
            <a:xfrm flipH="1">
              <a:off x="2057400" y="838200"/>
              <a:ext cx="2209800" cy="5181600"/>
            </a:xfrm>
            <a:prstGeom prst="line">
              <a:avLst/>
            </a:prstGeom>
            <a:noFill/>
            <a:ln w="25400">
              <a:solidFill>
                <a:schemeClr val="tx1"/>
              </a:solidFill>
              <a:round/>
              <a:headEnd/>
              <a:tailEnd/>
            </a:ln>
          </p:spPr>
          <p:txBody>
            <a:bodyPr/>
            <a:lstStyle/>
            <a:p>
              <a:endParaRPr lang="en-US"/>
            </a:p>
          </p:txBody>
        </p:sp>
        <p:sp>
          <p:nvSpPr>
            <p:cNvPr id="326" name="Line 6"/>
            <p:cNvSpPr>
              <a:spLocks noChangeShapeType="1"/>
            </p:cNvSpPr>
            <p:nvPr/>
          </p:nvSpPr>
          <p:spPr bwMode="auto">
            <a:xfrm>
              <a:off x="4267200" y="838200"/>
              <a:ext cx="2971800" cy="5181600"/>
            </a:xfrm>
            <a:prstGeom prst="line">
              <a:avLst/>
            </a:prstGeom>
            <a:noFill/>
            <a:ln w="25400">
              <a:solidFill>
                <a:schemeClr val="tx1"/>
              </a:solidFill>
              <a:round/>
              <a:headEnd/>
              <a:tailEnd/>
            </a:ln>
          </p:spPr>
          <p:txBody>
            <a:bodyPr/>
            <a:lstStyle/>
            <a:p>
              <a:endParaRPr lang="en-US"/>
            </a:p>
          </p:txBody>
        </p:sp>
        <p:sp>
          <p:nvSpPr>
            <p:cNvPr id="327" name="Line 7"/>
            <p:cNvSpPr>
              <a:spLocks noChangeShapeType="1"/>
            </p:cNvSpPr>
            <p:nvPr/>
          </p:nvSpPr>
          <p:spPr bwMode="auto">
            <a:xfrm flipH="1">
              <a:off x="4572000" y="2667000"/>
              <a:ext cx="685800" cy="2286000"/>
            </a:xfrm>
            <a:prstGeom prst="line">
              <a:avLst/>
            </a:prstGeom>
            <a:noFill/>
            <a:ln w="25400">
              <a:solidFill>
                <a:schemeClr val="tx1"/>
              </a:solidFill>
              <a:round/>
              <a:headEnd/>
              <a:tailEnd/>
            </a:ln>
          </p:spPr>
          <p:txBody>
            <a:bodyPr/>
            <a:lstStyle/>
            <a:p>
              <a:endParaRPr lang="en-US"/>
            </a:p>
          </p:txBody>
        </p:sp>
        <p:sp>
          <p:nvSpPr>
            <p:cNvPr id="328" name="Line 8"/>
            <p:cNvSpPr>
              <a:spLocks noChangeShapeType="1"/>
            </p:cNvSpPr>
            <p:nvPr/>
          </p:nvSpPr>
          <p:spPr bwMode="auto">
            <a:xfrm flipH="1">
              <a:off x="6096000" y="4724400"/>
              <a:ext cx="381000" cy="1295400"/>
            </a:xfrm>
            <a:prstGeom prst="line">
              <a:avLst/>
            </a:prstGeom>
            <a:noFill/>
            <a:ln w="25400">
              <a:solidFill>
                <a:schemeClr val="tx1"/>
              </a:solidFill>
              <a:round/>
              <a:headEnd/>
              <a:tailEnd/>
            </a:ln>
          </p:spPr>
          <p:txBody>
            <a:bodyPr/>
            <a:lstStyle/>
            <a:p>
              <a:endParaRPr lang="en-US"/>
            </a:p>
          </p:txBody>
        </p:sp>
        <p:sp>
          <p:nvSpPr>
            <p:cNvPr id="329" name="Line 9"/>
            <p:cNvSpPr>
              <a:spLocks noChangeShapeType="1"/>
            </p:cNvSpPr>
            <p:nvPr/>
          </p:nvSpPr>
          <p:spPr bwMode="auto">
            <a:xfrm flipH="1">
              <a:off x="3810000" y="4953000"/>
              <a:ext cx="762000" cy="1066800"/>
            </a:xfrm>
            <a:prstGeom prst="line">
              <a:avLst/>
            </a:prstGeom>
            <a:noFill/>
            <a:ln w="25400">
              <a:solidFill>
                <a:schemeClr val="tx1"/>
              </a:solidFill>
              <a:round/>
              <a:headEnd/>
              <a:tailEnd/>
            </a:ln>
          </p:spPr>
          <p:txBody>
            <a:bodyPr/>
            <a:lstStyle/>
            <a:p>
              <a:endParaRPr lang="en-US"/>
            </a:p>
          </p:txBody>
        </p:sp>
        <p:sp>
          <p:nvSpPr>
            <p:cNvPr id="330" name="Line 10"/>
            <p:cNvSpPr>
              <a:spLocks noChangeShapeType="1"/>
            </p:cNvSpPr>
            <p:nvPr/>
          </p:nvSpPr>
          <p:spPr bwMode="auto">
            <a:xfrm>
              <a:off x="4572000" y="4953000"/>
              <a:ext cx="533400" cy="1066800"/>
            </a:xfrm>
            <a:prstGeom prst="line">
              <a:avLst/>
            </a:prstGeom>
            <a:noFill/>
            <a:ln w="25400">
              <a:solidFill>
                <a:schemeClr val="tx1"/>
              </a:solidFill>
              <a:round/>
              <a:headEnd/>
              <a:tailEnd/>
            </a:ln>
          </p:spPr>
          <p:txBody>
            <a:bodyPr/>
            <a:lstStyle/>
            <a:p>
              <a:endParaRPr lang="en-US"/>
            </a:p>
          </p:txBody>
        </p:sp>
        <p:sp>
          <p:nvSpPr>
            <p:cNvPr id="331" name="Line 11"/>
            <p:cNvSpPr>
              <a:spLocks noChangeShapeType="1"/>
            </p:cNvSpPr>
            <p:nvPr/>
          </p:nvSpPr>
          <p:spPr bwMode="auto">
            <a:xfrm>
              <a:off x="2860040" y="4114800"/>
              <a:ext cx="134620" cy="1920240"/>
            </a:xfrm>
            <a:prstGeom prst="line">
              <a:avLst/>
            </a:prstGeom>
            <a:noFill/>
            <a:ln w="25400">
              <a:solidFill>
                <a:schemeClr val="tx1"/>
              </a:solidFill>
              <a:round/>
              <a:headEnd/>
              <a:tailEnd/>
            </a:ln>
          </p:spPr>
          <p:txBody>
            <a:bodyPr/>
            <a:lstStyle/>
            <a:p>
              <a:endParaRPr lang="en-US"/>
            </a:p>
          </p:txBody>
        </p:sp>
        <p:cxnSp>
          <p:nvCxnSpPr>
            <p:cNvPr id="332" name="Straight Connector 331"/>
            <p:cNvCxnSpPr/>
            <p:nvPr/>
          </p:nvCxnSpPr>
          <p:spPr>
            <a:xfrm>
              <a:off x="2316480" y="5466080"/>
              <a:ext cx="350520" cy="5537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4930140" y="3723640"/>
              <a:ext cx="830580" cy="22961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933700" y="5179060"/>
              <a:ext cx="469900" cy="84074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H="1">
              <a:off x="4091940" y="5770880"/>
              <a:ext cx="175260" cy="24892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H="1">
              <a:off x="6797040" y="5633720"/>
              <a:ext cx="193040" cy="38608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4091940" y="5603240"/>
              <a:ext cx="480060" cy="416560"/>
            </a:xfrm>
            <a:prstGeom prst="line">
              <a:avLst/>
            </a:prstGeom>
            <a:ln w="254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38" name="TextBox 337"/>
          <p:cNvSpPr txBox="1"/>
          <p:nvPr/>
        </p:nvSpPr>
        <p:spPr>
          <a:xfrm>
            <a:off x="3001346" y="773777"/>
            <a:ext cx="805028" cy="338554"/>
          </a:xfrm>
          <a:prstGeom prst="rect">
            <a:avLst/>
          </a:prstGeom>
          <a:noFill/>
        </p:spPr>
        <p:txBody>
          <a:bodyPr wrap="none" rtlCol="0">
            <a:spAutoFit/>
          </a:bodyPr>
          <a:lstStyle/>
          <a:p>
            <a:r>
              <a:rPr lang="en-US" sz="1600" dirty="0" smtClean="0"/>
              <a:t>Species</a:t>
            </a:r>
            <a:endParaRPr lang="en-US" dirty="0"/>
          </a:p>
        </p:txBody>
      </p:sp>
      <p:sp>
        <p:nvSpPr>
          <p:cNvPr id="339" name="TextBox 338"/>
          <p:cNvSpPr txBox="1"/>
          <p:nvPr/>
        </p:nvSpPr>
        <p:spPr>
          <a:xfrm>
            <a:off x="1418742" y="5148510"/>
            <a:ext cx="1261884" cy="338554"/>
          </a:xfrm>
          <a:prstGeom prst="rect">
            <a:avLst/>
          </a:prstGeom>
          <a:noFill/>
        </p:spPr>
        <p:txBody>
          <a:bodyPr wrap="none" rtlCol="0">
            <a:spAutoFit/>
          </a:bodyPr>
          <a:lstStyle/>
          <a:p>
            <a:r>
              <a:rPr lang="en-US" sz="1600" dirty="0" smtClean="0"/>
              <a:t>Somatic cells</a:t>
            </a:r>
            <a:endParaRPr lang="en-US" sz="1600" dirty="0"/>
          </a:p>
        </p:txBody>
      </p:sp>
      <p:sp>
        <p:nvSpPr>
          <p:cNvPr id="340" name="TextBox 339"/>
          <p:cNvSpPr txBox="1"/>
          <p:nvPr/>
        </p:nvSpPr>
        <p:spPr>
          <a:xfrm>
            <a:off x="148701" y="3729858"/>
            <a:ext cx="1082348" cy="338554"/>
          </a:xfrm>
          <a:prstGeom prst="rect">
            <a:avLst/>
          </a:prstGeom>
          <a:noFill/>
        </p:spPr>
        <p:txBody>
          <a:bodyPr wrap="none" rtlCol="0">
            <a:spAutoFit/>
          </a:bodyPr>
          <a:lstStyle/>
          <a:p>
            <a:r>
              <a:rPr lang="en-US" sz="1600" dirty="0" smtClean="0"/>
              <a:t>Individuals</a:t>
            </a:r>
            <a:endParaRPr lang="en-US" dirty="0"/>
          </a:p>
        </p:txBody>
      </p:sp>
      <p:sp>
        <p:nvSpPr>
          <p:cNvPr id="341" name="TextBox 340"/>
          <p:cNvSpPr txBox="1"/>
          <p:nvPr/>
        </p:nvSpPr>
        <p:spPr>
          <a:xfrm>
            <a:off x="978263" y="2249849"/>
            <a:ext cx="1172116" cy="338554"/>
          </a:xfrm>
          <a:prstGeom prst="rect">
            <a:avLst/>
          </a:prstGeom>
          <a:noFill/>
        </p:spPr>
        <p:txBody>
          <a:bodyPr wrap="none" rtlCol="0">
            <a:spAutoFit/>
          </a:bodyPr>
          <a:lstStyle/>
          <a:p>
            <a:r>
              <a:rPr lang="en-US" sz="1600" dirty="0" smtClean="0"/>
              <a:t>Populations</a:t>
            </a:r>
            <a:endParaRPr lang="en-US" dirty="0"/>
          </a:p>
        </p:txBody>
      </p:sp>
      <p:cxnSp>
        <p:nvCxnSpPr>
          <p:cNvPr id="343" name="Straight Connector 342"/>
          <p:cNvCxnSpPr/>
          <p:nvPr/>
        </p:nvCxnSpPr>
        <p:spPr>
          <a:xfrm flipV="1">
            <a:off x="4512437" y="81280"/>
            <a:ext cx="189810" cy="447040"/>
          </a:xfrm>
          <a:prstGeom prst="line">
            <a:avLst/>
          </a:prstGeom>
        </p:spPr>
        <p:style>
          <a:lnRef idx="2">
            <a:schemeClr val="accent1"/>
          </a:lnRef>
          <a:fillRef idx="0">
            <a:schemeClr val="accent1"/>
          </a:fillRef>
          <a:effectRef idx="1">
            <a:schemeClr val="accent1"/>
          </a:effectRef>
          <a:fontRef idx="minor">
            <a:schemeClr val="tx1"/>
          </a:fontRef>
        </p:style>
      </p:cxnSp>
      <p:sp>
        <p:nvSpPr>
          <p:cNvPr id="344" name="TextBox 343"/>
          <p:cNvSpPr txBox="1"/>
          <p:nvPr/>
        </p:nvSpPr>
        <p:spPr>
          <a:xfrm>
            <a:off x="3047392" y="2977"/>
            <a:ext cx="1575572" cy="338554"/>
          </a:xfrm>
          <a:prstGeom prst="rect">
            <a:avLst/>
          </a:prstGeom>
          <a:noFill/>
        </p:spPr>
        <p:txBody>
          <a:bodyPr wrap="none" rtlCol="0">
            <a:spAutoFit/>
          </a:bodyPr>
          <a:lstStyle/>
          <a:p>
            <a:r>
              <a:rPr lang="en-US" sz="1600" dirty="0" smtClean="0"/>
              <a:t>Higher level taxa</a:t>
            </a:r>
            <a:endParaRPr lang="en-US" sz="1600" dirty="0"/>
          </a:p>
        </p:txBody>
      </p:sp>
      <p:sp>
        <p:nvSpPr>
          <p:cNvPr id="345" name="TextBox 344"/>
          <p:cNvSpPr txBox="1"/>
          <p:nvPr/>
        </p:nvSpPr>
        <p:spPr>
          <a:xfrm>
            <a:off x="5702938" y="127446"/>
            <a:ext cx="3347678" cy="830997"/>
          </a:xfrm>
          <a:prstGeom prst="rect">
            <a:avLst/>
          </a:prstGeom>
          <a:solidFill>
            <a:srgbClr val="FFFF00"/>
          </a:solidFill>
          <a:ln w="19050">
            <a:solidFill>
              <a:schemeClr val="tx2"/>
            </a:solidFill>
          </a:ln>
        </p:spPr>
        <p:txBody>
          <a:bodyPr wrap="square" rtlCol="0">
            <a:spAutoFit/>
          </a:bodyPr>
          <a:lstStyle/>
          <a:p>
            <a:r>
              <a:rPr lang="en-US" sz="2400" dirty="0" smtClean="0">
                <a:solidFill>
                  <a:srgbClr val="3366FF"/>
                </a:solidFill>
              </a:rPr>
              <a:t>What do we sample?  What is ‘the’ genotype?</a:t>
            </a:r>
            <a:endParaRPr lang="en-US" sz="2400" dirty="0">
              <a:solidFill>
                <a:srgbClr val="3366FF"/>
              </a:solidFill>
            </a:endParaRPr>
          </a:p>
        </p:txBody>
      </p:sp>
      <p:cxnSp>
        <p:nvCxnSpPr>
          <p:cNvPr id="225" name="Straight Arrow Connector 224"/>
          <p:cNvCxnSpPr/>
          <p:nvPr/>
        </p:nvCxnSpPr>
        <p:spPr>
          <a:xfrm>
            <a:off x="3172960" y="4309866"/>
            <a:ext cx="339846" cy="469096"/>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2389483" y="3848394"/>
            <a:ext cx="775272" cy="369332"/>
          </a:xfrm>
          <a:prstGeom prst="rect">
            <a:avLst/>
          </a:prstGeom>
          <a:noFill/>
        </p:spPr>
        <p:txBody>
          <a:bodyPr wrap="none" rtlCol="0">
            <a:spAutoFit/>
          </a:bodyPr>
          <a:lstStyle/>
          <a:p>
            <a:r>
              <a:rPr lang="en-US" dirty="0" smtClean="0">
                <a:solidFill>
                  <a:schemeClr val="accent2"/>
                </a:solidFill>
              </a:rPr>
              <a:t>GWAS</a:t>
            </a:r>
            <a:endParaRPr lang="en-US" dirty="0">
              <a:solidFill>
                <a:schemeClr val="accent2"/>
              </a:solidFill>
            </a:endParaRPr>
          </a:p>
        </p:txBody>
      </p:sp>
      <p:sp>
        <p:nvSpPr>
          <p:cNvPr id="342" name="TextBox 341"/>
          <p:cNvSpPr txBox="1"/>
          <p:nvPr/>
        </p:nvSpPr>
        <p:spPr>
          <a:xfrm>
            <a:off x="7030789" y="1111591"/>
            <a:ext cx="1582484" cy="369332"/>
          </a:xfrm>
          <a:prstGeom prst="rect">
            <a:avLst/>
          </a:prstGeom>
          <a:noFill/>
        </p:spPr>
        <p:txBody>
          <a:bodyPr wrap="none" rtlCol="0">
            <a:spAutoFit/>
          </a:bodyPr>
          <a:lstStyle/>
          <a:p>
            <a:r>
              <a:rPr lang="en-US" dirty="0" smtClean="0">
                <a:solidFill>
                  <a:schemeClr val="accent2"/>
                </a:solidFill>
              </a:rPr>
              <a:t>Animal models</a:t>
            </a:r>
            <a:endParaRPr lang="en-US" dirty="0">
              <a:solidFill>
                <a:schemeClr val="accent2"/>
              </a:solidFill>
            </a:endParaRPr>
          </a:p>
        </p:txBody>
      </p:sp>
      <p:cxnSp>
        <p:nvCxnSpPr>
          <p:cNvPr id="346" name="Straight Arrow Connector 345"/>
          <p:cNvCxnSpPr>
            <a:endCxn id="91" idx="1"/>
          </p:cNvCxnSpPr>
          <p:nvPr/>
        </p:nvCxnSpPr>
        <p:spPr>
          <a:xfrm>
            <a:off x="3036320" y="4159818"/>
            <a:ext cx="785126" cy="63744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47" name="Straight Arrow Connector 346"/>
          <p:cNvCxnSpPr>
            <a:endCxn id="87" idx="1"/>
          </p:cNvCxnSpPr>
          <p:nvPr/>
        </p:nvCxnSpPr>
        <p:spPr>
          <a:xfrm>
            <a:off x="2759180" y="4152150"/>
            <a:ext cx="410019" cy="645116"/>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48" name="Straight Arrow Connector 347"/>
          <p:cNvCxnSpPr/>
          <p:nvPr/>
        </p:nvCxnSpPr>
        <p:spPr>
          <a:xfrm>
            <a:off x="3015188" y="4115201"/>
            <a:ext cx="1549270" cy="66101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p:nvPr/>
        </p:nvCxnSpPr>
        <p:spPr>
          <a:xfrm flipH="1">
            <a:off x="6977918" y="1436818"/>
            <a:ext cx="1014652" cy="43400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50" name="Straight Arrow Connector 349"/>
          <p:cNvCxnSpPr>
            <a:endCxn id="6" idx="1"/>
          </p:cNvCxnSpPr>
          <p:nvPr/>
        </p:nvCxnSpPr>
        <p:spPr>
          <a:xfrm flipH="1">
            <a:off x="6199725" y="1436818"/>
            <a:ext cx="1588965" cy="43881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51" name="Straight Arrow Connector 350"/>
          <p:cNvCxnSpPr/>
          <p:nvPr/>
        </p:nvCxnSpPr>
        <p:spPr>
          <a:xfrm flipH="1">
            <a:off x="5375971" y="1436818"/>
            <a:ext cx="2109091" cy="43400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52" name="TextBox 351"/>
          <p:cNvSpPr txBox="1"/>
          <p:nvPr/>
        </p:nvSpPr>
        <p:spPr>
          <a:xfrm>
            <a:off x="205825" y="2557626"/>
            <a:ext cx="1492716" cy="369332"/>
          </a:xfrm>
          <a:prstGeom prst="rect">
            <a:avLst/>
          </a:prstGeom>
          <a:noFill/>
        </p:spPr>
        <p:txBody>
          <a:bodyPr wrap="none" rtlCol="0">
            <a:spAutoFit/>
          </a:bodyPr>
          <a:lstStyle/>
          <a:p>
            <a:r>
              <a:rPr lang="en-US" dirty="0" smtClean="0">
                <a:solidFill>
                  <a:schemeClr val="accent2"/>
                </a:solidFill>
              </a:rPr>
              <a:t>Meta-analysis</a:t>
            </a:r>
            <a:endParaRPr lang="en-US" dirty="0">
              <a:solidFill>
                <a:schemeClr val="accent2"/>
              </a:solidFill>
            </a:endParaRPr>
          </a:p>
        </p:txBody>
      </p:sp>
      <p:cxnSp>
        <p:nvCxnSpPr>
          <p:cNvPr id="353" name="Straight Arrow Connector 352"/>
          <p:cNvCxnSpPr>
            <a:endCxn id="17" idx="1"/>
          </p:cNvCxnSpPr>
          <p:nvPr/>
        </p:nvCxnSpPr>
        <p:spPr>
          <a:xfrm>
            <a:off x="702708" y="2869391"/>
            <a:ext cx="840993" cy="52060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54" name="Straight Arrow Connector 353"/>
          <p:cNvCxnSpPr/>
          <p:nvPr/>
        </p:nvCxnSpPr>
        <p:spPr>
          <a:xfrm>
            <a:off x="1279958" y="2859778"/>
            <a:ext cx="1756362" cy="498999"/>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56" name="Straight Arrow Connector 355"/>
          <p:cNvCxnSpPr/>
          <p:nvPr/>
        </p:nvCxnSpPr>
        <p:spPr>
          <a:xfrm>
            <a:off x="1012228" y="2819297"/>
            <a:ext cx="1110684" cy="53948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59" name="TextBox 358"/>
          <p:cNvSpPr txBox="1"/>
          <p:nvPr/>
        </p:nvSpPr>
        <p:spPr>
          <a:xfrm>
            <a:off x="1609474" y="3405506"/>
            <a:ext cx="1646605" cy="215444"/>
          </a:xfrm>
          <a:prstGeom prst="rect">
            <a:avLst/>
          </a:prstGeom>
          <a:noFill/>
        </p:spPr>
        <p:txBody>
          <a:bodyPr wrap="none" rtlCol="0">
            <a:spAutoFit/>
          </a:bodyPr>
          <a:lstStyle/>
          <a:p>
            <a:r>
              <a:rPr lang="en-US" sz="800" dirty="0" smtClean="0"/>
              <a:t>Europe     Asia                           Africa   </a:t>
            </a:r>
            <a:endParaRPr lang="en-US" sz="800" dirty="0"/>
          </a:p>
        </p:txBody>
      </p:sp>
      <p:sp>
        <p:nvSpPr>
          <p:cNvPr id="362" name="TextBox 361"/>
          <p:cNvSpPr txBox="1"/>
          <p:nvPr/>
        </p:nvSpPr>
        <p:spPr>
          <a:xfrm>
            <a:off x="5261079" y="1921545"/>
            <a:ext cx="1929184" cy="215444"/>
          </a:xfrm>
          <a:prstGeom prst="rect">
            <a:avLst/>
          </a:prstGeom>
          <a:noFill/>
        </p:spPr>
        <p:txBody>
          <a:bodyPr wrap="none" rtlCol="0">
            <a:spAutoFit/>
          </a:bodyPr>
          <a:lstStyle/>
          <a:p>
            <a:r>
              <a:rPr lang="en-US" sz="800" dirty="0" smtClean="0"/>
              <a:t>Dog                            Rhesus               Mouse</a:t>
            </a:r>
            <a:endParaRPr lang="en-US" sz="800" dirty="0"/>
          </a:p>
        </p:txBody>
      </p:sp>
      <p:sp>
        <p:nvSpPr>
          <p:cNvPr id="365" name="TextBox 364"/>
          <p:cNvSpPr txBox="1"/>
          <p:nvPr/>
        </p:nvSpPr>
        <p:spPr>
          <a:xfrm>
            <a:off x="244770" y="5828595"/>
            <a:ext cx="5546937" cy="830997"/>
          </a:xfrm>
          <a:prstGeom prst="rect">
            <a:avLst/>
          </a:prstGeom>
          <a:noFill/>
        </p:spPr>
        <p:txBody>
          <a:bodyPr wrap="square" rtlCol="0">
            <a:spAutoFit/>
          </a:bodyPr>
          <a:lstStyle/>
          <a:p>
            <a:r>
              <a:rPr lang="en-US" sz="1600" dirty="0" smtClean="0"/>
              <a:t>We typically try to intercept the causal system at one point, rather than deal with its nested generating process as a whole.  Can we find better strategies?</a:t>
            </a:r>
            <a:endParaRPr lang="en-US" sz="1600" dirty="0"/>
          </a:p>
        </p:txBody>
      </p:sp>
      <p:sp>
        <p:nvSpPr>
          <p:cNvPr id="366" name="TextBox 365"/>
          <p:cNvSpPr txBox="1"/>
          <p:nvPr/>
        </p:nvSpPr>
        <p:spPr>
          <a:xfrm>
            <a:off x="5751062" y="5696188"/>
            <a:ext cx="2749471" cy="369332"/>
          </a:xfrm>
          <a:prstGeom prst="rect">
            <a:avLst/>
          </a:prstGeom>
          <a:noFill/>
        </p:spPr>
        <p:txBody>
          <a:bodyPr wrap="none" rtlCol="0">
            <a:spAutoFit/>
          </a:bodyPr>
          <a:lstStyle/>
          <a:p>
            <a:r>
              <a:rPr lang="en-US" dirty="0" smtClean="0">
                <a:solidFill>
                  <a:schemeClr val="accent2"/>
                </a:solidFill>
              </a:rPr>
              <a:t>Cancer, a few other studies</a:t>
            </a:r>
            <a:endParaRPr lang="en-US" dirty="0">
              <a:solidFill>
                <a:schemeClr val="accent2"/>
              </a:solidFill>
            </a:endParaRPr>
          </a:p>
        </p:txBody>
      </p:sp>
      <p:cxnSp>
        <p:nvCxnSpPr>
          <p:cNvPr id="355" name="Straight Arrow Connector 354"/>
          <p:cNvCxnSpPr>
            <a:endCxn id="287" idx="1"/>
          </p:cNvCxnSpPr>
          <p:nvPr/>
        </p:nvCxnSpPr>
        <p:spPr>
          <a:xfrm flipH="1" flipV="1">
            <a:off x="5868284" y="5443900"/>
            <a:ext cx="738220" cy="384695"/>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57" name="Straight Arrow Connector 356"/>
          <p:cNvCxnSpPr/>
          <p:nvPr/>
        </p:nvCxnSpPr>
        <p:spPr>
          <a:xfrm flipH="1" flipV="1">
            <a:off x="5221944" y="5424112"/>
            <a:ext cx="1308636" cy="404483"/>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58" name="Straight Arrow Connector 357"/>
          <p:cNvCxnSpPr/>
          <p:nvPr/>
        </p:nvCxnSpPr>
        <p:spPr>
          <a:xfrm flipV="1">
            <a:off x="6665646" y="5456287"/>
            <a:ext cx="299317" cy="372308"/>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94112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92462" y="6324600"/>
            <a:ext cx="2732539" cy="307777"/>
          </a:xfrm>
          <a:prstGeom prst="rect">
            <a:avLst/>
          </a:prstGeom>
          <a:noFill/>
        </p:spPr>
        <p:txBody>
          <a:bodyPr wrap="none" rtlCol="0">
            <a:spAutoFit/>
          </a:bodyPr>
          <a:lstStyle/>
          <a:p>
            <a:r>
              <a:rPr lang="en-US" sz="1400" dirty="0" smtClean="0"/>
              <a:t>Source: Wikipedia ‘Billiard table’</a:t>
            </a:r>
            <a:endParaRPr lang="en-US" sz="1400" dirty="0"/>
          </a:p>
        </p:txBody>
      </p:sp>
      <p:grpSp>
        <p:nvGrpSpPr>
          <p:cNvPr id="9" name="Group 8"/>
          <p:cNvGrpSpPr/>
          <p:nvPr/>
        </p:nvGrpSpPr>
        <p:grpSpPr>
          <a:xfrm>
            <a:off x="1828800" y="1295400"/>
            <a:ext cx="7162800" cy="4648200"/>
            <a:chOff x="0" y="850900"/>
            <a:chExt cx="9144000" cy="5143500"/>
          </a:xfrm>
        </p:grpSpPr>
        <p:pic>
          <p:nvPicPr>
            <p:cNvPr id="2" name="Picture 1"/>
            <p:cNvPicPr>
              <a:picLocks noChangeAspect="1"/>
            </p:cNvPicPr>
            <p:nvPr/>
          </p:nvPicPr>
          <p:blipFill>
            <a:blip r:embed="rId2"/>
            <a:stretch>
              <a:fillRect/>
            </a:stretch>
          </p:blipFill>
          <p:spPr>
            <a:xfrm>
              <a:off x="0" y="850900"/>
              <a:ext cx="9144000" cy="5143500"/>
            </a:xfrm>
            <a:prstGeom prst="rect">
              <a:avLst/>
            </a:prstGeom>
          </p:spPr>
        </p:pic>
        <p:cxnSp>
          <p:nvCxnSpPr>
            <p:cNvPr id="5" name="Straight Arrow Connector 4"/>
            <p:cNvCxnSpPr/>
            <p:nvPr/>
          </p:nvCxnSpPr>
          <p:spPr>
            <a:xfrm>
              <a:off x="2133600" y="3276600"/>
              <a:ext cx="1143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191000" y="3733800"/>
              <a:ext cx="186447" cy="682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457200" y="533400"/>
            <a:ext cx="7466144" cy="646331"/>
          </a:xfrm>
          <a:prstGeom prst="rect">
            <a:avLst/>
          </a:prstGeom>
          <a:noFill/>
        </p:spPr>
        <p:txBody>
          <a:bodyPr wrap="none" rtlCol="0">
            <a:spAutoFit/>
          </a:bodyPr>
          <a:lstStyle/>
          <a:p>
            <a:r>
              <a:rPr lang="en-US" dirty="0" smtClean="0">
                <a:solidFill>
                  <a:srgbClr val="FF0000"/>
                </a:solidFill>
              </a:rPr>
              <a:t>Red</a:t>
            </a:r>
            <a:r>
              <a:rPr lang="en-US" dirty="0" smtClean="0"/>
              <a:t> ball in pocket!  What is the ‘cause’?  Who decides what counts?  </a:t>
            </a:r>
          </a:p>
          <a:p>
            <a:r>
              <a:rPr lang="en-US" dirty="0" smtClean="0"/>
              <a:t>Do we always know what we mean by ‘cause’?  Where does causation ‘start’?</a:t>
            </a:r>
            <a:endParaRPr lang="en-US" dirty="0"/>
          </a:p>
        </p:txBody>
      </p:sp>
      <p:cxnSp>
        <p:nvCxnSpPr>
          <p:cNvPr id="15" name="Straight Arrow Connector 14"/>
          <p:cNvCxnSpPr/>
          <p:nvPr/>
        </p:nvCxnSpPr>
        <p:spPr>
          <a:xfrm flipV="1">
            <a:off x="5867400" y="3276600"/>
            <a:ext cx="6096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Picture 18" descr="Screen Shot 2014-12-31 at 12.43.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80556">
            <a:off x="111675" y="2760203"/>
            <a:ext cx="2846050" cy="119206"/>
          </a:xfrm>
          <a:prstGeom prst="rect">
            <a:avLst/>
          </a:prstGeom>
        </p:spPr>
      </p:pic>
    </p:spTree>
    <p:extLst>
      <p:ext uri="{BB962C8B-B14F-4D97-AF65-F5344CB8AC3E}">
        <p14:creationId xmlns:p14="http://schemas.microsoft.com/office/powerpoint/2010/main" val="36683127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25" y="394498"/>
            <a:ext cx="7635424" cy="3231654"/>
          </a:xfrm>
          <a:prstGeom prst="rect">
            <a:avLst/>
          </a:prstGeom>
          <a:noFill/>
        </p:spPr>
        <p:txBody>
          <a:bodyPr wrap="none" rtlCol="0">
            <a:spAutoFit/>
          </a:bodyPr>
          <a:lstStyle/>
          <a:p>
            <a:r>
              <a:rPr lang="en-US" sz="2400" dirty="0" smtClean="0">
                <a:solidFill>
                  <a:srgbClr val="3366FF"/>
                </a:solidFill>
              </a:rPr>
              <a:t>Some core </a:t>
            </a:r>
            <a:r>
              <a:rPr lang="en-US" sz="2400" dirty="0" smtClean="0">
                <a:solidFill>
                  <a:srgbClr val="3366FF"/>
                </a:solidFill>
              </a:rPr>
              <a:t>reproducibility problems</a:t>
            </a:r>
            <a:endParaRPr lang="en-US" sz="2400" dirty="0" smtClean="0">
              <a:solidFill>
                <a:srgbClr val="3366FF"/>
              </a:solidFill>
            </a:endParaRPr>
          </a:p>
          <a:p>
            <a:endParaRPr lang="en-US" dirty="0"/>
          </a:p>
          <a:p>
            <a:r>
              <a:rPr lang="en-US" dirty="0" smtClean="0"/>
              <a:t>Evolution is about variation, </a:t>
            </a:r>
            <a:r>
              <a:rPr lang="en-US" i="1" dirty="0" smtClean="0"/>
              <a:t>non-</a:t>
            </a:r>
            <a:r>
              <a:rPr lang="en-US" dirty="0" smtClean="0"/>
              <a:t>replicability</a:t>
            </a:r>
            <a:endParaRPr lang="en-US" dirty="0"/>
          </a:p>
          <a:p>
            <a:endParaRPr lang="en-US" dirty="0"/>
          </a:p>
          <a:p>
            <a:r>
              <a:rPr lang="en-US" dirty="0"/>
              <a:t>Evolution </a:t>
            </a:r>
            <a:r>
              <a:rPr lang="en-US" dirty="0" smtClean="0"/>
              <a:t>generates redundancy, but only probabilistically</a:t>
            </a:r>
          </a:p>
          <a:p>
            <a:endParaRPr lang="en-US" dirty="0"/>
          </a:p>
          <a:p>
            <a:r>
              <a:rPr lang="en-US" dirty="0" smtClean="0"/>
              <a:t>Most of our inferential tools are based on replicability with proper distributions</a:t>
            </a:r>
          </a:p>
          <a:p>
            <a:endParaRPr lang="en-US" dirty="0"/>
          </a:p>
          <a:p>
            <a:r>
              <a:rPr lang="en-US" dirty="0" smtClean="0"/>
              <a:t>Each trait has its own history and characteristics</a:t>
            </a:r>
          </a:p>
          <a:p>
            <a:endParaRPr lang="en-US" dirty="0"/>
          </a:p>
          <a:p>
            <a:r>
              <a:rPr lang="en-US" dirty="0" smtClean="0"/>
              <a:t>Analysis of one local subset does not extrapolate automatically to others</a:t>
            </a:r>
            <a:endParaRPr lang="en-US" dirty="0"/>
          </a:p>
        </p:txBody>
      </p:sp>
      <p:sp>
        <p:nvSpPr>
          <p:cNvPr id="3" name="TextBox 2"/>
          <p:cNvSpPr txBox="1"/>
          <p:nvPr/>
        </p:nvSpPr>
        <p:spPr>
          <a:xfrm>
            <a:off x="1019876" y="3858378"/>
            <a:ext cx="6282815" cy="1600438"/>
          </a:xfrm>
          <a:prstGeom prst="rect">
            <a:avLst/>
          </a:prstGeom>
          <a:solidFill>
            <a:srgbClr val="FFFF00"/>
          </a:solidFill>
          <a:ln w="31750">
            <a:solidFill>
              <a:srgbClr val="3366FF"/>
            </a:solidFill>
          </a:ln>
        </p:spPr>
        <p:txBody>
          <a:bodyPr wrap="square" rtlCol="0">
            <a:spAutoFit/>
          </a:bodyPr>
          <a:lstStyle/>
          <a:p>
            <a:r>
              <a:rPr lang="en-US" dirty="0" smtClean="0"/>
              <a:t>Finally . . . . </a:t>
            </a:r>
          </a:p>
          <a:p>
            <a:r>
              <a:rPr lang="en-US" sz="2000" dirty="0" smtClean="0">
                <a:solidFill>
                  <a:srgbClr val="FF0000"/>
                </a:solidFill>
              </a:rPr>
              <a:t>There are obvious </a:t>
            </a:r>
            <a:r>
              <a:rPr lang="en-US" sz="2000" dirty="0" smtClean="0">
                <a:solidFill>
                  <a:srgbClr val="008000"/>
                </a:solidFill>
              </a:rPr>
              <a:t>bioethical</a:t>
            </a:r>
            <a:r>
              <a:rPr lang="en-US" sz="2000" dirty="0" smtClean="0">
                <a:solidFill>
                  <a:srgbClr val="FF0000"/>
                </a:solidFill>
              </a:rPr>
              <a:t> problems with promises like ‘precision’ genomic medicine—and with </a:t>
            </a:r>
            <a:r>
              <a:rPr lang="en-US" sz="2000" i="1" dirty="0" smtClean="0">
                <a:solidFill>
                  <a:srgbClr val="FF0000"/>
                </a:solidFill>
              </a:rPr>
              <a:t>making </a:t>
            </a:r>
            <a:r>
              <a:rPr lang="en-US" sz="2000" dirty="0" smtClean="0">
                <a:solidFill>
                  <a:srgbClr val="FF0000"/>
                </a:solidFill>
              </a:rPr>
              <a:t>such promises.  We might even mislead ourselves, because precision assumes an asymptote towards a true value.</a:t>
            </a:r>
          </a:p>
        </p:txBody>
      </p:sp>
      <p:sp>
        <p:nvSpPr>
          <p:cNvPr id="4" name="TextBox 3"/>
          <p:cNvSpPr txBox="1"/>
          <p:nvPr/>
        </p:nvSpPr>
        <p:spPr>
          <a:xfrm>
            <a:off x="1019876" y="5662287"/>
            <a:ext cx="6429965" cy="369332"/>
          </a:xfrm>
          <a:prstGeom prst="rect">
            <a:avLst/>
          </a:prstGeom>
          <a:solidFill>
            <a:schemeClr val="tx2">
              <a:lumMod val="20000"/>
              <a:lumOff val="80000"/>
            </a:schemeClr>
          </a:solidFill>
          <a:ln w="31750">
            <a:solidFill>
              <a:srgbClr val="FF0000"/>
            </a:solidFill>
          </a:ln>
        </p:spPr>
        <p:txBody>
          <a:bodyPr wrap="none" rtlCol="0">
            <a:spAutoFit/>
          </a:bodyPr>
          <a:lstStyle/>
          <a:p>
            <a:r>
              <a:rPr lang="en-US" dirty="0" smtClean="0"/>
              <a:t>But because we got here by evolution, such values may not exist</a:t>
            </a:r>
            <a:endParaRPr lang="en-US" dirty="0"/>
          </a:p>
        </p:txBody>
      </p:sp>
    </p:spTree>
    <p:extLst>
      <p:ext uri="{BB962C8B-B14F-4D97-AF65-F5344CB8AC3E}">
        <p14:creationId xmlns:p14="http://schemas.microsoft.com/office/powerpoint/2010/main" val="3904399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8475" y="370726"/>
            <a:ext cx="7620000" cy="3508653"/>
          </a:xfrm>
          <a:prstGeom prst="rect">
            <a:avLst/>
          </a:prstGeom>
          <a:noFill/>
        </p:spPr>
        <p:txBody>
          <a:bodyPr wrap="square" rtlCol="0">
            <a:spAutoFit/>
          </a:bodyPr>
          <a:lstStyle/>
          <a:p>
            <a:r>
              <a:rPr lang="en-US" sz="2400" dirty="0" smtClean="0">
                <a:solidFill>
                  <a:srgbClr val="3366FF"/>
                </a:solidFill>
              </a:rPr>
              <a:t>Formulating a </a:t>
            </a:r>
            <a:r>
              <a:rPr lang="en-US" sz="2400" dirty="0" smtClean="0">
                <a:solidFill>
                  <a:srgbClr val="FF0000"/>
                </a:solidFill>
              </a:rPr>
              <a:t>well-posed </a:t>
            </a:r>
            <a:r>
              <a:rPr lang="en-US" sz="2400" dirty="0" smtClean="0">
                <a:solidFill>
                  <a:srgbClr val="3366FF"/>
                </a:solidFill>
              </a:rPr>
              <a:t>question or hypothesis</a:t>
            </a:r>
            <a:r>
              <a:rPr lang="en-US" sz="2400" dirty="0" smtClean="0"/>
              <a:t>:</a:t>
            </a:r>
          </a:p>
          <a:p>
            <a:endParaRPr lang="en-US" dirty="0"/>
          </a:p>
          <a:p>
            <a:pPr marL="342900" indent="-342900">
              <a:buAutoNum type="arabicPeriod"/>
            </a:pPr>
            <a:r>
              <a:rPr lang="en-US" dirty="0" smtClean="0"/>
              <a:t>Has an answer</a:t>
            </a:r>
          </a:p>
          <a:p>
            <a:pPr marL="342900" indent="-342900">
              <a:buAutoNum type="arabicPeriod"/>
            </a:pPr>
            <a:r>
              <a:rPr lang="en-US" dirty="0" smtClean="0"/>
              <a:t>The answer is unique to the question</a:t>
            </a:r>
          </a:p>
          <a:p>
            <a:pPr marL="342900" indent="-342900">
              <a:buAutoNum type="arabicPeriod"/>
            </a:pPr>
            <a:r>
              <a:rPr lang="en-US" dirty="0" smtClean="0"/>
              <a:t>The answer changes in an orderly way with initial conditions</a:t>
            </a:r>
          </a:p>
          <a:p>
            <a:pPr marL="342900" indent="-342900">
              <a:buAutoNum type="arabicPeriod"/>
            </a:pPr>
            <a:endParaRPr lang="en-US" dirty="0"/>
          </a:p>
          <a:p>
            <a:r>
              <a:rPr lang="en-US" dirty="0" smtClean="0"/>
              <a:t>If we can’t form well-posed questions, we can’t expect clear answers.</a:t>
            </a:r>
          </a:p>
          <a:p>
            <a:endParaRPr lang="en-US" dirty="0" smtClean="0"/>
          </a:p>
          <a:p>
            <a:r>
              <a:rPr lang="en-US" dirty="0" smtClean="0"/>
              <a:t>The usefulness of the answers, or their ‘precision’, may depend on unmeasured or unknown factors, or unstated or untestable assumptions, or misapplied mathematical or statistical methods </a:t>
            </a:r>
          </a:p>
          <a:p>
            <a:endParaRPr lang="en-US" dirty="0"/>
          </a:p>
        </p:txBody>
      </p:sp>
    </p:spTree>
    <p:extLst>
      <p:ext uri="{BB962C8B-B14F-4D97-AF65-F5344CB8AC3E}">
        <p14:creationId xmlns:p14="http://schemas.microsoft.com/office/powerpoint/2010/main" val="27785183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3165231" y="2742825"/>
            <a:ext cx="2376121" cy="769441"/>
          </a:xfrm>
          <a:prstGeom prst="rect">
            <a:avLst/>
          </a:prstGeom>
          <a:noFill/>
        </p:spPr>
        <p:txBody>
          <a:bodyPr wrap="none" rtlCol="0">
            <a:spAutoFit/>
          </a:bodyPr>
          <a:lstStyle/>
          <a:p>
            <a:r>
              <a:rPr lang="en-US" sz="4400" b="1" dirty="0" smtClean="0">
                <a:solidFill>
                  <a:schemeClr val="bg1"/>
                </a:solidFill>
              </a:rPr>
              <a:t>THE END.</a:t>
            </a:r>
            <a:endParaRPr lang="en-US" sz="4400" b="1" dirty="0">
              <a:solidFill>
                <a:schemeClr val="bg1"/>
              </a:solidFill>
            </a:endParaRPr>
          </a:p>
        </p:txBody>
      </p:sp>
    </p:spTree>
    <p:extLst>
      <p:ext uri="{BB962C8B-B14F-4D97-AF65-F5344CB8AC3E}">
        <p14:creationId xmlns:p14="http://schemas.microsoft.com/office/powerpoint/2010/main" val="25072611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Box 4"/>
          <p:cNvSpPr txBox="1">
            <a:spLocks noChangeArrowheads="1"/>
          </p:cNvSpPr>
          <p:nvPr/>
        </p:nvSpPr>
        <p:spPr bwMode="auto">
          <a:xfrm>
            <a:off x="409575" y="446587"/>
            <a:ext cx="8502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smtClean="0">
                <a:solidFill>
                  <a:srgbClr val="3366FF"/>
                </a:solidFill>
              </a:rPr>
              <a:t>Euclid, Plato and others </a:t>
            </a:r>
            <a:r>
              <a:rPr lang="en-US" sz="1800" dirty="0">
                <a:solidFill>
                  <a:srgbClr val="3366FF"/>
                </a:solidFill>
              </a:rPr>
              <a:t>identified an essential principle: science seeks </a:t>
            </a:r>
            <a:r>
              <a:rPr lang="en-US" sz="1800" i="1" dirty="0">
                <a:solidFill>
                  <a:srgbClr val="3366FF"/>
                </a:solidFill>
              </a:rPr>
              <a:t>abstract</a:t>
            </a:r>
            <a:r>
              <a:rPr lang="en-US" sz="1800" dirty="0">
                <a:solidFill>
                  <a:srgbClr val="3366FF"/>
                </a:solidFill>
              </a:rPr>
              <a:t> </a:t>
            </a:r>
            <a:r>
              <a:rPr lang="en-US" sz="1800" i="1" dirty="0" smtClean="0">
                <a:solidFill>
                  <a:srgbClr val="3366FF"/>
                </a:solidFill>
              </a:rPr>
              <a:t>general</a:t>
            </a:r>
            <a:r>
              <a:rPr lang="en-US" sz="1800" dirty="0" smtClean="0">
                <a:solidFill>
                  <a:srgbClr val="3366FF"/>
                </a:solidFill>
              </a:rPr>
              <a:t> representations of Nature</a:t>
            </a:r>
            <a:endParaRPr lang="en-US" sz="1800" dirty="0">
              <a:solidFill>
                <a:srgbClr val="3366FF"/>
              </a:solidFill>
            </a:endParaRPr>
          </a:p>
        </p:txBody>
      </p:sp>
      <p:sp>
        <p:nvSpPr>
          <p:cNvPr id="50179" name="TextBox 1"/>
          <p:cNvSpPr txBox="1">
            <a:spLocks noChangeArrowheads="1"/>
          </p:cNvSpPr>
          <p:nvPr/>
        </p:nvSpPr>
        <p:spPr bwMode="auto">
          <a:xfrm>
            <a:off x="457200" y="3387637"/>
            <a:ext cx="82296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t>A</a:t>
            </a:r>
            <a:r>
              <a:rPr lang="en-US" sz="1400" i="1" dirty="0" smtClean="0"/>
              <a:t>ll </a:t>
            </a:r>
            <a:r>
              <a:rPr lang="en-US" sz="1400" dirty="0"/>
              <a:t>right triangles contain </a:t>
            </a:r>
            <a:r>
              <a:rPr lang="en-US" sz="1400" dirty="0" smtClean="0"/>
              <a:t>180</a:t>
            </a:r>
            <a:r>
              <a:rPr lang="en-US" sz="1400" baseline="30000" dirty="0" smtClean="0"/>
              <a:t>o,</a:t>
            </a:r>
            <a:r>
              <a:rPr lang="en-US" sz="1400" dirty="0" smtClean="0"/>
              <a:t>, and  </a:t>
            </a:r>
            <a:r>
              <a:rPr lang="en-US" sz="1400" dirty="0"/>
              <a:t>a</a:t>
            </a:r>
            <a:r>
              <a:rPr lang="en-US" sz="1400" baseline="30000" dirty="0"/>
              <a:t>2 </a:t>
            </a:r>
            <a:r>
              <a:rPr lang="en-US" sz="1400" dirty="0"/>
              <a:t>+ b</a:t>
            </a:r>
            <a:r>
              <a:rPr lang="en-US" sz="1400" baseline="30000" dirty="0"/>
              <a:t>2</a:t>
            </a:r>
            <a:r>
              <a:rPr lang="en-US" sz="1400" dirty="0"/>
              <a:t> = c</a:t>
            </a:r>
            <a:r>
              <a:rPr lang="en-US" sz="1400" baseline="30000" dirty="0"/>
              <a:t>2</a:t>
            </a:r>
            <a:r>
              <a:rPr lang="en-US" sz="1400" dirty="0"/>
              <a:t>  </a:t>
            </a:r>
            <a:r>
              <a:rPr lang="en-US" sz="1400" i="1" dirty="0"/>
              <a:t>always</a:t>
            </a:r>
            <a:r>
              <a:rPr lang="en-US" sz="1400" i="1" dirty="0" smtClean="0"/>
              <a:t>!</a:t>
            </a:r>
          </a:p>
          <a:p>
            <a:pPr eaLnBrk="1" hangingPunct="1"/>
            <a:r>
              <a:rPr lang="en-US" sz="1400" dirty="0" smtClean="0"/>
              <a:t>But there is no such thing as a right triangle!  There are only approximations to this ‘true’ relationship.</a:t>
            </a:r>
          </a:p>
          <a:p>
            <a:pPr eaLnBrk="1" hangingPunct="1"/>
            <a:r>
              <a:rPr lang="en-US" sz="1400" dirty="0"/>
              <a:t>Note that this kind of theory provides </a:t>
            </a:r>
            <a:r>
              <a:rPr lang="en-US" sz="1400" dirty="0">
                <a:solidFill>
                  <a:srgbClr val="FF0000"/>
                </a:solidFill>
              </a:rPr>
              <a:t>external control</a:t>
            </a:r>
            <a:r>
              <a:rPr lang="en-US" sz="1400" dirty="0"/>
              <a:t> </a:t>
            </a:r>
            <a:r>
              <a:rPr lang="en-US" sz="1400" dirty="0">
                <a:solidFill>
                  <a:srgbClr val="FF0000"/>
                </a:solidFill>
              </a:rPr>
              <a:t>and prediction</a:t>
            </a:r>
            <a:r>
              <a:rPr lang="en-US" sz="1400" dirty="0" smtClean="0"/>
              <a:t>.</a:t>
            </a:r>
            <a:endParaRPr lang="en-US" sz="1400" dirty="0"/>
          </a:p>
        </p:txBody>
      </p:sp>
      <p:cxnSp>
        <p:nvCxnSpPr>
          <p:cNvPr id="4" name="Straight Connector 3"/>
          <p:cNvCxnSpPr/>
          <p:nvPr/>
        </p:nvCxnSpPr>
        <p:spPr>
          <a:xfrm>
            <a:off x="4724400" y="1447800"/>
            <a:ext cx="0" cy="12954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819400" y="2743200"/>
            <a:ext cx="1905000"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2819400" y="1447800"/>
            <a:ext cx="1905000" cy="129540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50183" name="TextBox 8"/>
          <p:cNvSpPr txBox="1">
            <a:spLocks noChangeArrowheads="1"/>
          </p:cNvSpPr>
          <p:nvPr/>
        </p:nvSpPr>
        <p:spPr bwMode="auto">
          <a:xfrm>
            <a:off x="3886200" y="28194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a:t>
            </a:r>
          </a:p>
        </p:txBody>
      </p:sp>
      <p:sp>
        <p:nvSpPr>
          <p:cNvPr id="50184" name="TextBox 13"/>
          <p:cNvSpPr txBox="1">
            <a:spLocks noChangeArrowheads="1"/>
          </p:cNvSpPr>
          <p:nvPr/>
        </p:nvSpPr>
        <p:spPr bwMode="auto">
          <a:xfrm>
            <a:off x="3124200" y="17526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c</a:t>
            </a:r>
          </a:p>
        </p:txBody>
      </p:sp>
      <p:sp>
        <p:nvSpPr>
          <p:cNvPr id="50185" name="TextBox 14"/>
          <p:cNvSpPr txBox="1">
            <a:spLocks noChangeArrowheads="1"/>
          </p:cNvSpPr>
          <p:nvPr/>
        </p:nvSpPr>
        <p:spPr bwMode="auto">
          <a:xfrm>
            <a:off x="4876800" y="1905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b</a:t>
            </a:r>
          </a:p>
        </p:txBody>
      </p:sp>
      <p:sp>
        <p:nvSpPr>
          <p:cNvPr id="2" name="TextBox 1"/>
          <p:cNvSpPr txBox="1"/>
          <p:nvPr/>
        </p:nvSpPr>
        <p:spPr>
          <a:xfrm>
            <a:off x="522027" y="4198569"/>
            <a:ext cx="7965418" cy="738664"/>
          </a:xfrm>
          <a:prstGeom prst="rect">
            <a:avLst/>
          </a:prstGeom>
          <a:noFill/>
        </p:spPr>
        <p:txBody>
          <a:bodyPr wrap="square" rtlCol="0">
            <a:spAutoFit/>
          </a:bodyPr>
          <a:lstStyle/>
          <a:p>
            <a:r>
              <a:rPr lang="en-US" sz="1400" dirty="0" smtClean="0">
                <a:solidFill>
                  <a:srgbClr val="008000"/>
                </a:solidFill>
                <a:latin typeface="Arial"/>
                <a:cs typeface="Arial"/>
              </a:rPr>
              <a:t>We often think in this Platonic way.  We refer to ‘</a:t>
            </a:r>
            <a:r>
              <a:rPr lang="en-US" sz="1400" dirty="0" smtClean="0">
                <a:solidFill>
                  <a:srgbClr val="FF0000"/>
                </a:solidFill>
                <a:latin typeface="Arial"/>
                <a:cs typeface="Arial"/>
              </a:rPr>
              <a:t>the</a:t>
            </a:r>
            <a:r>
              <a:rPr lang="en-US" sz="1400" dirty="0" smtClean="0">
                <a:solidFill>
                  <a:srgbClr val="008000"/>
                </a:solidFill>
                <a:latin typeface="Arial"/>
                <a:cs typeface="Arial"/>
              </a:rPr>
              <a:t>’ human genome, but it doesn’t exist!  And we do not have ‘</a:t>
            </a:r>
            <a:r>
              <a:rPr lang="en-US" sz="1400" dirty="0" smtClean="0">
                <a:solidFill>
                  <a:srgbClr val="FF0000"/>
                </a:solidFill>
                <a:latin typeface="Arial"/>
                <a:cs typeface="Arial"/>
              </a:rPr>
              <a:t>copies</a:t>
            </a:r>
            <a:r>
              <a:rPr lang="en-US" sz="1400" dirty="0" smtClean="0">
                <a:solidFill>
                  <a:srgbClr val="008000"/>
                </a:solidFill>
                <a:latin typeface="Arial"/>
                <a:cs typeface="Arial"/>
              </a:rPr>
              <a:t>’ of it!  And it’s not ‘</a:t>
            </a:r>
            <a:r>
              <a:rPr lang="en-US" sz="1400" dirty="0" smtClean="0">
                <a:solidFill>
                  <a:srgbClr val="FF0000"/>
                </a:solidFill>
                <a:latin typeface="Arial"/>
                <a:cs typeface="Arial"/>
              </a:rPr>
              <a:t>normal</a:t>
            </a:r>
            <a:r>
              <a:rPr lang="en-US" sz="1400" dirty="0" smtClean="0">
                <a:solidFill>
                  <a:srgbClr val="008000"/>
                </a:solidFill>
                <a:latin typeface="Arial"/>
                <a:cs typeface="Arial"/>
              </a:rPr>
              <a:t>’!  It is a totally arbitrary abstract </a:t>
            </a:r>
            <a:r>
              <a:rPr lang="en-US" sz="1400" i="1" dirty="0" smtClean="0">
                <a:solidFill>
                  <a:srgbClr val="008000"/>
                </a:solidFill>
                <a:latin typeface="Arial"/>
                <a:cs typeface="Arial"/>
              </a:rPr>
              <a:t>reference</a:t>
            </a:r>
            <a:r>
              <a:rPr lang="en-US" sz="1400" dirty="0" smtClean="0">
                <a:solidFill>
                  <a:srgbClr val="008000"/>
                </a:solidFill>
                <a:latin typeface="Arial"/>
                <a:cs typeface="Arial"/>
              </a:rPr>
              <a:t>.</a:t>
            </a:r>
          </a:p>
          <a:p>
            <a:endParaRPr lang="en-US" sz="1400" dirty="0">
              <a:solidFill>
                <a:srgbClr val="008000"/>
              </a:solidFill>
              <a:latin typeface="Arial"/>
              <a:cs typeface="Arial"/>
            </a:endParaRPr>
          </a:p>
        </p:txBody>
      </p:sp>
      <p:sp>
        <p:nvSpPr>
          <p:cNvPr id="3" name="TextBox 2"/>
          <p:cNvSpPr txBox="1"/>
          <p:nvPr/>
        </p:nvSpPr>
        <p:spPr>
          <a:xfrm>
            <a:off x="457200" y="5993265"/>
            <a:ext cx="8229599" cy="307777"/>
          </a:xfrm>
          <a:prstGeom prst="rect">
            <a:avLst/>
          </a:prstGeom>
          <a:noFill/>
        </p:spPr>
        <p:txBody>
          <a:bodyPr wrap="square" rtlCol="0">
            <a:spAutoFit/>
          </a:bodyPr>
          <a:lstStyle/>
          <a:p>
            <a:r>
              <a:rPr lang="en-US" sz="1400" dirty="0" smtClean="0"/>
              <a:t>**The universe actually has curvature so these principles don’t hold exactly.  But corrections for curvature exist</a:t>
            </a:r>
            <a:endParaRPr lang="en-US" sz="1400" dirty="0"/>
          </a:p>
        </p:txBody>
      </p:sp>
    </p:spTree>
    <p:extLst>
      <p:ext uri="{BB962C8B-B14F-4D97-AF65-F5344CB8AC3E}">
        <p14:creationId xmlns:p14="http://schemas.microsoft.com/office/powerpoint/2010/main" val="40453647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673225"/>
            <a:ext cx="2790825"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2" name="TextBox 4"/>
          <p:cNvSpPr txBox="1">
            <a:spLocks noChangeArrowheads="1"/>
          </p:cNvSpPr>
          <p:nvPr/>
        </p:nvSpPr>
        <p:spPr bwMode="auto">
          <a:xfrm>
            <a:off x="540935" y="369612"/>
            <a:ext cx="77816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3366FF"/>
                </a:solidFill>
              </a:rPr>
              <a:t>Newton, Galileo et al. introduced the modern concept of ‘laws of Nature</a:t>
            </a:r>
            <a:r>
              <a:rPr lang="en-US" sz="1800" dirty="0" smtClean="0">
                <a:solidFill>
                  <a:srgbClr val="3366FF"/>
                </a:solidFill>
              </a:rPr>
              <a:t>’</a:t>
            </a:r>
            <a:endParaRPr lang="en-US" sz="1800" dirty="0">
              <a:solidFill>
                <a:srgbClr val="3366FF"/>
              </a:solidFill>
            </a:endParaRPr>
          </a:p>
        </p:txBody>
      </p:sp>
      <p:sp>
        <p:nvSpPr>
          <p:cNvPr id="51203" name="TextBox 5"/>
          <p:cNvSpPr txBox="1">
            <a:spLocks noChangeArrowheads="1"/>
          </p:cNvSpPr>
          <p:nvPr/>
        </p:nvSpPr>
        <p:spPr bwMode="auto">
          <a:xfrm>
            <a:off x="733423" y="3627438"/>
            <a:ext cx="817880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This led to </a:t>
            </a:r>
            <a:r>
              <a:rPr lang="en-US" sz="1600" i="1" dirty="0">
                <a:solidFill>
                  <a:srgbClr val="000000"/>
                </a:solidFill>
              </a:rPr>
              <a:t>deterministic</a:t>
            </a:r>
            <a:r>
              <a:rPr lang="en-US" sz="1600" dirty="0">
                <a:solidFill>
                  <a:srgbClr val="000000"/>
                </a:solidFill>
              </a:rPr>
              <a:t>, </a:t>
            </a:r>
            <a:r>
              <a:rPr lang="en-US" sz="1600" i="1" dirty="0">
                <a:solidFill>
                  <a:srgbClr val="000000"/>
                </a:solidFill>
              </a:rPr>
              <a:t>universal</a:t>
            </a:r>
            <a:r>
              <a:rPr lang="en-US" sz="1600" dirty="0">
                <a:solidFill>
                  <a:srgbClr val="000000"/>
                </a:solidFill>
              </a:rPr>
              <a:t> equations in mathematical </a:t>
            </a:r>
            <a:r>
              <a:rPr lang="en-US" sz="1600" dirty="0" smtClean="0">
                <a:solidFill>
                  <a:srgbClr val="000000"/>
                </a:solidFill>
              </a:rPr>
              <a:t>form</a:t>
            </a:r>
            <a:endParaRPr lang="en-US" sz="1600" dirty="0">
              <a:solidFill>
                <a:srgbClr val="000000"/>
              </a:solidFill>
            </a:endParaRPr>
          </a:p>
          <a:p>
            <a:pPr eaLnBrk="1" hangingPunct="1"/>
            <a:r>
              <a:rPr lang="en-US" sz="1400" dirty="0">
                <a:solidFill>
                  <a:srgbClr val="000000"/>
                </a:solidFill>
                <a:latin typeface="Arial"/>
                <a:cs typeface="Arial"/>
              </a:rPr>
              <a:t>This kind of theory provides </a:t>
            </a:r>
            <a:r>
              <a:rPr lang="en-US" sz="1400" dirty="0">
                <a:solidFill>
                  <a:srgbClr val="FF0000"/>
                </a:solidFill>
                <a:latin typeface="Arial"/>
                <a:cs typeface="Arial"/>
              </a:rPr>
              <a:t>external control and </a:t>
            </a:r>
            <a:r>
              <a:rPr lang="en-US" sz="1400" dirty="0" smtClean="0">
                <a:solidFill>
                  <a:srgbClr val="FF0000"/>
                </a:solidFill>
                <a:latin typeface="Arial"/>
                <a:cs typeface="Arial"/>
              </a:rPr>
              <a:t>prediction</a:t>
            </a:r>
            <a:endParaRPr lang="en-US" sz="1400" dirty="0">
              <a:solidFill>
                <a:srgbClr val="FF0000"/>
              </a:solidFill>
            </a:endParaRPr>
          </a:p>
        </p:txBody>
      </p:sp>
      <p:sp>
        <p:nvSpPr>
          <p:cNvPr id="3" name="Rectangle 2"/>
          <p:cNvSpPr/>
          <p:nvPr/>
        </p:nvSpPr>
        <p:spPr>
          <a:xfrm>
            <a:off x="762000" y="4326523"/>
            <a:ext cx="7924800" cy="338554"/>
          </a:xfrm>
          <a:prstGeom prst="rect">
            <a:avLst/>
          </a:prstGeom>
        </p:spPr>
        <p:txBody>
          <a:bodyPr wrap="square">
            <a:spAutoFit/>
          </a:bodyPr>
          <a:lstStyle/>
          <a:p>
            <a:r>
              <a:rPr lang="en-US" sz="1600" dirty="0">
                <a:solidFill>
                  <a:srgbClr val="008000"/>
                </a:solidFill>
              </a:rPr>
              <a:t>Charles Darwin had this kind of view of life, with natural selection the universal ‘law’</a:t>
            </a:r>
          </a:p>
        </p:txBody>
      </p:sp>
      <p:sp>
        <p:nvSpPr>
          <p:cNvPr id="2" name="Rectangle 1"/>
          <p:cNvSpPr/>
          <p:nvPr/>
        </p:nvSpPr>
        <p:spPr>
          <a:xfrm>
            <a:off x="380999" y="5526898"/>
            <a:ext cx="8383563" cy="738664"/>
          </a:xfrm>
          <a:prstGeom prst="rect">
            <a:avLst/>
          </a:prstGeom>
        </p:spPr>
        <p:txBody>
          <a:bodyPr wrap="square">
            <a:spAutoFit/>
          </a:bodyPr>
          <a:lstStyle/>
          <a:p>
            <a:r>
              <a:rPr lang="en-US" sz="1400" dirty="0"/>
              <a:t>**There are some who think that fundamental physical parameters, like </a:t>
            </a:r>
            <a:r>
              <a:rPr lang="en-US" sz="1400" b="1" i="1" dirty="0"/>
              <a:t>G</a:t>
            </a:r>
            <a:r>
              <a:rPr lang="en-US" sz="1400" dirty="0"/>
              <a:t>, the gravitational constant, may not actually be constant even within our universe.  This may account for the apparent widespread ‘dark matter’.  At the very least, the values are close to constant </a:t>
            </a:r>
            <a:r>
              <a:rPr lang="en-US" sz="1400" i="1" dirty="0"/>
              <a:t>or </a:t>
            </a:r>
            <a:r>
              <a:rPr lang="en-US" sz="1400" dirty="0"/>
              <a:t>will obey some other universal ‘law’.</a:t>
            </a:r>
          </a:p>
        </p:txBody>
      </p:sp>
    </p:spTree>
    <p:extLst>
      <p:ext uri="{BB962C8B-B14F-4D97-AF65-F5344CB8AC3E}">
        <p14:creationId xmlns:p14="http://schemas.microsoft.com/office/powerpoint/2010/main" val="63831667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484313"/>
            <a:ext cx="3311525"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TextBox 4"/>
          <p:cNvSpPr txBox="1">
            <a:spLocks noChangeArrowheads="1"/>
          </p:cNvSpPr>
          <p:nvPr/>
        </p:nvSpPr>
        <p:spPr bwMode="auto">
          <a:xfrm>
            <a:off x="2038349" y="3935413"/>
            <a:ext cx="43660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Pressure=Moles x Volume x Temperature</a:t>
            </a:r>
          </a:p>
        </p:txBody>
      </p:sp>
      <p:sp>
        <p:nvSpPr>
          <p:cNvPr id="52227" name="TextBox 5"/>
          <p:cNvSpPr txBox="1">
            <a:spLocks noChangeArrowheads="1"/>
          </p:cNvSpPr>
          <p:nvPr/>
        </p:nvSpPr>
        <p:spPr bwMode="auto">
          <a:xfrm>
            <a:off x="409575" y="408838"/>
            <a:ext cx="678007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3366FF"/>
                </a:solidFill>
              </a:rPr>
              <a:t>Then came statistics:  ‘Laws of Nature’ can be </a:t>
            </a:r>
            <a:r>
              <a:rPr lang="en-US" sz="1800" dirty="0" smtClean="0">
                <a:solidFill>
                  <a:srgbClr val="3366FF"/>
                </a:solidFill>
              </a:rPr>
              <a:t>probabilistic</a:t>
            </a:r>
            <a:r>
              <a:rPr lang="en-US" sz="1800" dirty="0">
                <a:solidFill>
                  <a:srgbClr val="3366FF"/>
                </a:solidFill>
              </a:rPr>
              <a:t>.</a:t>
            </a:r>
          </a:p>
          <a:p>
            <a:pPr eaLnBrk="1" hangingPunct="1"/>
            <a:r>
              <a:rPr lang="en-US" sz="1800" dirty="0"/>
              <a:t>But the </a:t>
            </a:r>
            <a:r>
              <a:rPr lang="en-US" sz="1800" dirty="0" smtClean="0"/>
              <a:t>interacting elements are identical </a:t>
            </a:r>
            <a:r>
              <a:rPr lang="en-US" sz="1800" dirty="0"/>
              <a:t>and in large numbers</a:t>
            </a:r>
          </a:p>
        </p:txBody>
      </p:sp>
      <p:sp>
        <p:nvSpPr>
          <p:cNvPr id="2" name="TextBox 1"/>
          <p:cNvSpPr txBox="1"/>
          <p:nvPr/>
        </p:nvSpPr>
        <p:spPr>
          <a:xfrm>
            <a:off x="264228" y="4487120"/>
            <a:ext cx="8693160" cy="1600438"/>
          </a:xfrm>
          <a:prstGeom prst="rect">
            <a:avLst/>
          </a:prstGeom>
          <a:noFill/>
        </p:spPr>
        <p:txBody>
          <a:bodyPr wrap="square" rtlCol="0">
            <a:spAutoFit/>
          </a:bodyPr>
          <a:lstStyle/>
          <a:p>
            <a:r>
              <a:rPr lang="en-US" sz="1400" dirty="0" smtClean="0"/>
              <a:t>Each </a:t>
            </a:r>
            <a:r>
              <a:rPr lang="en-US" sz="1400" dirty="0"/>
              <a:t>identical molecule acts like a deterministic Newtonian ‘billiard ball’, but there are so many that all we can measure is the net collective result, treated in probabilistic </a:t>
            </a:r>
            <a:r>
              <a:rPr lang="en-US" sz="1400" dirty="0" smtClean="0"/>
              <a:t>terms, and view such laws as </a:t>
            </a:r>
            <a:r>
              <a:rPr lang="en-US" sz="1400" i="1" dirty="0" smtClean="0">
                <a:solidFill>
                  <a:srgbClr val="FF0000"/>
                </a:solidFill>
              </a:rPr>
              <a:t>probabilistic determinism.</a:t>
            </a:r>
          </a:p>
          <a:p>
            <a:r>
              <a:rPr lang="en-US" sz="1400" dirty="0" smtClean="0"/>
              <a:t>But this theory also provides </a:t>
            </a:r>
            <a:r>
              <a:rPr lang="en-US" sz="1400" dirty="0" smtClean="0">
                <a:solidFill>
                  <a:srgbClr val="FF0000"/>
                </a:solidFill>
              </a:rPr>
              <a:t>external control and prediction.</a:t>
            </a:r>
            <a:endParaRPr lang="en-US" sz="1400" dirty="0">
              <a:solidFill>
                <a:srgbClr val="FF0000"/>
              </a:solidFill>
            </a:endParaRPr>
          </a:p>
          <a:p>
            <a:endParaRPr lang="en-US" sz="1400" dirty="0"/>
          </a:p>
          <a:p>
            <a:r>
              <a:rPr lang="en-US" sz="1400" dirty="0">
                <a:solidFill>
                  <a:srgbClr val="008000"/>
                </a:solidFill>
              </a:rPr>
              <a:t>Mendel’s view was that transmission is probabilistic, but causation is </a:t>
            </a:r>
            <a:r>
              <a:rPr lang="en-US" sz="1400" dirty="0" smtClean="0">
                <a:solidFill>
                  <a:srgbClr val="008000"/>
                </a:solidFill>
              </a:rPr>
              <a:t>deterministic. But what determines the probabilities, if they have specified values?  Mendelian transmission has probability </a:t>
            </a:r>
            <a:r>
              <a:rPr lang="en-US" sz="1400" i="1" dirty="0" smtClean="0">
                <a:solidFill>
                  <a:srgbClr val="008000"/>
                </a:solidFill>
              </a:rPr>
              <a:t>p</a:t>
            </a:r>
            <a:r>
              <a:rPr lang="en-US" sz="1400" dirty="0" smtClean="0">
                <a:solidFill>
                  <a:srgbClr val="008000"/>
                </a:solidFill>
              </a:rPr>
              <a:t>=0.5</a:t>
            </a:r>
            <a:r>
              <a:rPr lang="is-IS" sz="1400" dirty="0" smtClean="0">
                <a:solidFill>
                  <a:srgbClr val="008000"/>
                </a:solidFill>
              </a:rPr>
              <a:t>….except when it doesn’t!</a:t>
            </a:r>
            <a:endParaRPr lang="en-US" sz="1400" dirty="0">
              <a:solidFill>
                <a:srgbClr val="008000"/>
              </a:solidFill>
            </a:endParaRPr>
          </a:p>
          <a:p>
            <a:endParaRPr lang="en-US" sz="1400" i="1" dirty="0">
              <a:solidFill>
                <a:srgbClr val="FF0000"/>
              </a:solidFill>
            </a:endParaRPr>
          </a:p>
        </p:txBody>
      </p:sp>
    </p:spTree>
    <p:extLst>
      <p:ext uri="{BB962C8B-B14F-4D97-AF65-F5344CB8AC3E}">
        <p14:creationId xmlns:p14="http://schemas.microsoft.com/office/powerpoint/2010/main" val="40325467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81000"/>
            <a:ext cx="8763000" cy="5416869"/>
          </a:xfrm>
          <a:prstGeom prst="rect">
            <a:avLst/>
          </a:prstGeom>
          <a:noFill/>
        </p:spPr>
        <p:txBody>
          <a:bodyPr wrap="square" rtlCol="0">
            <a:spAutoFit/>
          </a:bodyPr>
          <a:lstStyle/>
          <a:p>
            <a:r>
              <a:rPr lang="en-US" sz="2000" i="1" dirty="0" smtClean="0">
                <a:solidFill>
                  <a:srgbClr val="3366FF"/>
                </a:solidFill>
              </a:rPr>
              <a:t>Statistical</a:t>
            </a:r>
            <a:r>
              <a:rPr lang="en-US" sz="2000" dirty="0" smtClean="0">
                <a:solidFill>
                  <a:srgbClr val="3366FF"/>
                </a:solidFill>
              </a:rPr>
              <a:t> criteria have become essential for biological inference:</a:t>
            </a:r>
          </a:p>
          <a:p>
            <a:r>
              <a:rPr lang="en-US" sz="2000" dirty="0" smtClean="0"/>
              <a:t> </a:t>
            </a:r>
            <a:r>
              <a:rPr lang="en-US" dirty="0" smtClean="0"/>
              <a:t>  Measurement is incomplete and imperfect</a:t>
            </a:r>
          </a:p>
          <a:p>
            <a:r>
              <a:rPr lang="en-US" dirty="0" smtClean="0"/>
              <a:t>   Inheritance is probabilistic (Mendelian transmission)</a:t>
            </a:r>
          </a:p>
          <a:p>
            <a:r>
              <a:rPr lang="en-US" dirty="0" smtClean="0"/>
              <a:t>   Reproductive success is probabilistic (fitness)</a:t>
            </a:r>
          </a:p>
          <a:p>
            <a:r>
              <a:rPr lang="en-US" dirty="0" smtClean="0"/>
              <a:t>   Mutation and recombination are probabilistic</a:t>
            </a:r>
          </a:p>
          <a:p>
            <a:r>
              <a:rPr lang="en-US" dirty="0" smtClean="0"/>
              <a:t>   Some functional effects may be truly probabilistic (antibody variation)</a:t>
            </a:r>
          </a:p>
          <a:p>
            <a:endParaRPr lang="en-US" dirty="0" smtClean="0"/>
          </a:p>
          <a:p>
            <a:r>
              <a:rPr lang="en-US" dirty="0" smtClean="0"/>
              <a:t>Epidemiological and evolutionary inference are often based on </a:t>
            </a:r>
            <a:r>
              <a:rPr lang="en-US" i="1" dirty="0" smtClean="0"/>
              <a:t>sampling</a:t>
            </a:r>
          </a:p>
          <a:p>
            <a:r>
              <a:rPr lang="en-US" dirty="0" smtClean="0"/>
              <a:t>But most of these </a:t>
            </a:r>
            <a:r>
              <a:rPr lang="en-US" dirty="0" err="1" smtClean="0"/>
              <a:t>probabilisms</a:t>
            </a:r>
            <a:r>
              <a:rPr lang="en-US" dirty="0" smtClean="0"/>
              <a:t> are </a:t>
            </a:r>
            <a:r>
              <a:rPr lang="en-US" i="1" dirty="0" smtClean="0"/>
              <a:t>not</a:t>
            </a:r>
            <a:r>
              <a:rPr lang="en-US" dirty="0" smtClean="0"/>
              <a:t> simply based on sampling, yet we have no theory for their specifics.</a:t>
            </a:r>
          </a:p>
          <a:p>
            <a:endParaRPr lang="en-US" dirty="0" smtClean="0"/>
          </a:p>
          <a:p>
            <a:r>
              <a:rPr lang="en-US" dirty="0" smtClean="0"/>
              <a:t>If Nature is law-like, and we had a valid theory of life, then our data should approach these values </a:t>
            </a:r>
            <a:r>
              <a:rPr lang="en-US" i="1" dirty="0" smtClean="0"/>
              <a:t>asymptotically.  </a:t>
            </a:r>
            <a:r>
              <a:rPr lang="en-US" dirty="0" smtClean="0"/>
              <a:t>That, for example, is the implication of the phrase ‘precision genomic medicine’</a:t>
            </a:r>
          </a:p>
          <a:p>
            <a:endParaRPr lang="en-US" i="1" dirty="0"/>
          </a:p>
          <a:p>
            <a:r>
              <a:rPr lang="en-US" dirty="0" smtClean="0"/>
              <a:t>But if life evolved as we think it did, asymptotic approaches are perhaps not to be expected!  That is because each population, time, species, etc. is different. </a:t>
            </a:r>
          </a:p>
          <a:p>
            <a:endParaRPr lang="en-US" dirty="0"/>
          </a:p>
          <a:p>
            <a:r>
              <a:rPr lang="en-US" dirty="0" smtClean="0"/>
              <a:t>‘Sampling’ in biology is permanent: e.g., who does not reproduce cannot be resampled</a:t>
            </a:r>
            <a:endParaRPr lang="en-US" dirty="0"/>
          </a:p>
        </p:txBody>
      </p:sp>
    </p:spTree>
    <p:extLst>
      <p:ext uri="{BB962C8B-B14F-4D97-AF65-F5344CB8AC3E}">
        <p14:creationId xmlns:p14="http://schemas.microsoft.com/office/powerpoint/2010/main" val="31703292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4303" y="297286"/>
            <a:ext cx="8436476" cy="707886"/>
          </a:xfrm>
          <a:prstGeom prst="rect">
            <a:avLst/>
          </a:prstGeom>
        </p:spPr>
        <p:txBody>
          <a:bodyPr wrap="square">
            <a:spAutoFit/>
          </a:bodyPr>
          <a:lstStyle/>
          <a:p>
            <a:r>
              <a:rPr lang="en-US" sz="2000" i="1" dirty="0">
                <a:solidFill>
                  <a:srgbClr val="FF0000"/>
                </a:solidFill>
              </a:rPr>
              <a:t>I</a:t>
            </a:r>
            <a:r>
              <a:rPr lang="en-US" sz="2000" i="1" dirty="0" smtClean="0">
                <a:solidFill>
                  <a:srgbClr val="FF0000"/>
                </a:solidFill>
              </a:rPr>
              <a:t>nternal</a:t>
            </a:r>
            <a:r>
              <a:rPr lang="en-US" sz="2000" i="1" dirty="0" smtClean="0">
                <a:solidFill>
                  <a:srgbClr val="3366FF"/>
                </a:solidFill>
              </a:rPr>
              <a:t> </a:t>
            </a:r>
            <a:r>
              <a:rPr lang="en-US" sz="2000" dirty="0" smtClean="0">
                <a:solidFill>
                  <a:srgbClr val="3366FF"/>
                </a:solidFill>
              </a:rPr>
              <a:t>comparative testing is not the same as — and is far less rigorous than inference from an externally derived  </a:t>
            </a:r>
            <a:r>
              <a:rPr lang="en-US" sz="2000" i="1" dirty="0" smtClean="0">
                <a:solidFill>
                  <a:srgbClr val="3366FF"/>
                </a:solidFill>
              </a:rPr>
              <a:t>causal </a:t>
            </a:r>
            <a:r>
              <a:rPr lang="en-US" sz="2000" dirty="0" smtClean="0">
                <a:solidFill>
                  <a:srgbClr val="3366FF"/>
                </a:solidFill>
              </a:rPr>
              <a:t>theory</a:t>
            </a:r>
            <a:endParaRPr lang="en-US" sz="2000" dirty="0">
              <a:solidFill>
                <a:srgbClr val="3366FF"/>
              </a:solidFill>
            </a:endParaRPr>
          </a:p>
        </p:txBody>
      </p:sp>
      <p:sp>
        <p:nvSpPr>
          <p:cNvPr id="4" name="Rectangle 3"/>
          <p:cNvSpPr/>
          <p:nvPr/>
        </p:nvSpPr>
        <p:spPr>
          <a:xfrm>
            <a:off x="474751" y="3856176"/>
            <a:ext cx="8326028" cy="2092881"/>
          </a:xfrm>
          <a:prstGeom prst="rect">
            <a:avLst/>
          </a:prstGeom>
        </p:spPr>
        <p:txBody>
          <a:bodyPr wrap="square">
            <a:spAutoFit/>
          </a:bodyPr>
          <a:lstStyle/>
          <a:p>
            <a:r>
              <a:rPr lang="en-US" sz="1600" dirty="0" smtClean="0"/>
              <a:t>This is basically </a:t>
            </a:r>
            <a:r>
              <a:rPr lang="en-US" sz="1600" i="1" dirty="0" smtClean="0">
                <a:solidFill>
                  <a:srgbClr val="FF0000"/>
                </a:solidFill>
              </a:rPr>
              <a:t>retro-fitting</a:t>
            </a:r>
            <a:r>
              <a:rPr lang="en-US" sz="1600" dirty="0"/>
              <a:t> </a:t>
            </a:r>
            <a:r>
              <a:rPr lang="en-US" sz="1600" dirty="0" smtClean="0"/>
              <a:t>to existing data, and in the absence of adequate theory that has no formal way to ensure that its results are </a:t>
            </a:r>
            <a:r>
              <a:rPr lang="en-US" sz="1600" i="1" dirty="0" smtClean="0">
                <a:solidFill>
                  <a:srgbClr val="FF0000"/>
                </a:solidFill>
              </a:rPr>
              <a:t>predictive</a:t>
            </a:r>
            <a:r>
              <a:rPr lang="en-US" sz="1600" dirty="0"/>
              <a:t> </a:t>
            </a:r>
            <a:r>
              <a:rPr lang="en-US" sz="1600" dirty="0" smtClean="0"/>
              <a:t>other than assuming things won’t change.</a:t>
            </a:r>
          </a:p>
          <a:p>
            <a:endParaRPr lang="en-US" sz="1600" dirty="0"/>
          </a:p>
          <a:p>
            <a:r>
              <a:rPr lang="en-US" sz="1600" dirty="0" smtClean="0"/>
              <a:t>Life </a:t>
            </a:r>
            <a:r>
              <a:rPr lang="en-US" sz="1600" dirty="0"/>
              <a:t>is </a:t>
            </a:r>
            <a:r>
              <a:rPr lang="en-US" sz="1600" dirty="0" smtClean="0"/>
              <a:t>an </a:t>
            </a:r>
            <a:r>
              <a:rPr lang="en-US" sz="1600" i="1" dirty="0"/>
              <a:t>ad hoc </a:t>
            </a:r>
            <a:r>
              <a:rPr lang="en-US" sz="1600" dirty="0" smtClean="0"/>
              <a:t>evolutionary history of relationships </a:t>
            </a:r>
            <a:r>
              <a:rPr lang="en-US" sz="1600" dirty="0"/>
              <a:t>among </a:t>
            </a:r>
            <a:r>
              <a:rPr lang="en-US" sz="1600" dirty="0" smtClean="0"/>
              <a:t>unique, non-homogeneous </a:t>
            </a:r>
            <a:r>
              <a:rPr lang="en-US" sz="1600" i="1" dirty="0"/>
              <a:t>polymeric</a:t>
            </a:r>
            <a:r>
              <a:rPr lang="en-US" sz="1600" dirty="0"/>
              <a:t> elements </a:t>
            </a:r>
            <a:r>
              <a:rPr lang="en-US" sz="1600" dirty="0" smtClean="0"/>
              <a:t>(modular sequences, genes</a:t>
            </a:r>
            <a:r>
              <a:rPr lang="en-US" sz="1600" dirty="0"/>
              <a:t>, regulatory regions, interaction networks</a:t>
            </a:r>
            <a:r>
              <a:rPr lang="en-US" sz="1600" dirty="0" smtClean="0"/>
              <a:t>).  Each </a:t>
            </a:r>
            <a:r>
              <a:rPr lang="en-US" sz="1600" dirty="0"/>
              <a:t>gene, trait, and population is </a:t>
            </a:r>
            <a:r>
              <a:rPr lang="en-US" sz="1600" i="1" dirty="0"/>
              <a:t>inherently </a:t>
            </a:r>
            <a:r>
              <a:rPr lang="en-US" sz="1600" dirty="0"/>
              <a:t>different</a:t>
            </a:r>
            <a:r>
              <a:rPr lang="en-US" sz="1600" dirty="0" smtClean="0"/>
              <a:t>.  That difference is the essence of evolution.</a:t>
            </a:r>
          </a:p>
          <a:p>
            <a:endParaRPr lang="en-US" sz="1600" dirty="0" smtClean="0"/>
          </a:p>
          <a:p>
            <a:r>
              <a:rPr lang="en-US" dirty="0" smtClean="0">
                <a:solidFill>
                  <a:srgbClr val="008000"/>
                </a:solidFill>
              </a:rPr>
              <a:t>Could life’s causal architecture be </a:t>
            </a:r>
            <a:r>
              <a:rPr lang="en-US" i="1" dirty="0" smtClean="0">
                <a:solidFill>
                  <a:srgbClr val="008000"/>
                </a:solidFill>
              </a:rPr>
              <a:t>not </a:t>
            </a:r>
            <a:r>
              <a:rPr lang="en-US" dirty="0" smtClean="0">
                <a:solidFill>
                  <a:srgbClr val="008000"/>
                </a:solidFill>
              </a:rPr>
              <a:t>precisely predictable</a:t>
            </a:r>
            <a:r>
              <a:rPr lang="en-US" dirty="0">
                <a:solidFill>
                  <a:srgbClr val="008000"/>
                </a:solidFill>
              </a:rPr>
              <a:t>—</a:t>
            </a:r>
            <a:r>
              <a:rPr lang="en-US" b="1" i="1" dirty="0">
                <a:solidFill>
                  <a:srgbClr val="008000"/>
                </a:solidFill>
              </a:rPr>
              <a:t>in </a:t>
            </a:r>
            <a:r>
              <a:rPr lang="en-US" b="1" i="1" dirty="0" smtClean="0">
                <a:solidFill>
                  <a:srgbClr val="008000"/>
                </a:solidFill>
              </a:rPr>
              <a:t>principle</a:t>
            </a:r>
            <a:r>
              <a:rPr lang="en-US" i="1" dirty="0" smtClean="0">
                <a:solidFill>
                  <a:srgbClr val="008000"/>
                </a:solidFill>
              </a:rPr>
              <a:t>?</a:t>
            </a:r>
            <a:endParaRPr lang="en-US" i="1" dirty="0">
              <a:solidFill>
                <a:srgbClr val="008000"/>
              </a:solidFill>
            </a:endParaRPr>
          </a:p>
        </p:txBody>
      </p:sp>
      <p:grpSp>
        <p:nvGrpSpPr>
          <p:cNvPr id="3" name="Group 2"/>
          <p:cNvGrpSpPr/>
          <p:nvPr/>
        </p:nvGrpSpPr>
        <p:grpSpPr>
          <a:xfrm>
            <a:off x="1330267" y="1378182"/>
            <a:ext cx="4735246" cy="1983992"/>
            <a:chOff x="1330267" y="1128327"/>
            <a:chExt cx="4735246" cy="1983992"/>
          </a:xfrm>
        </p:grpSpPr>
        <p:cxnSp>
          <p:nvCxnSpPr>
            <p:cNvPr id="6" name="Straight Arrow Connector 5"/>
            <p:cNvCxnSpPr/>
            <p:nvPr/>
          </p:nvCxnSpPr>
          <p:spPr>
            <a:xfrm flipV="1">
              <a:off x="2227768" y="1530362"/>
              <a:ext cx="758781" cy="104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227768" y="2005491"/>
              <a:ext cx="758781" cy="104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227768" y="2501443"/>
              <a:ext cx="758781" cy="104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330267" y="1128327"/>
              <a:ext cx="897501" cy="1569660"/>
            </a:xfrm>
            <a:prstGeom prst="rect">
              <a:avLst/>
            </a:prstGeom>
            <a:noFill/>
          </p:spPr>
          <p:txBody>
            <a:bodyPr wrap="none" rtlCol="0">
              <a:spAutoFit/>
            </a:bodyPr>
            <a:lstStyle/>
            <a:p>
              <a:r>
                <a:rPr lang="en-US" sz="1600" dirty="0" smtClean="0"/>
                <a:t>Causal?</a:t>
              </a:r>
            </a:p>
            <a:p>
              <a:r>
                <a:rPr lang="en-US" sz="1600" dirty="0" smtClean="0">
                  <a:solidFill>
                    <a:srgbClr val="008000"/>
                  </a:solidFill>
                </a:rPr>
                <a:t>Yes!</a:t>
              </a:r>
            </a:p>
            <a:p>
              <a:endParaRPr lang="en-US" sz="1600" dirty="0" smtClean="0">
                <a:solidFill>
                  <a:srgbClr val="008000"/>
                </a:solidFill>
              </a:endParaRPr>
            </a:p>
            <a:p>
              <a:r>
                <a:rPr lang="en-US" sz="1600" dirty="0" smtClean="0">
                  <a:solidFill>
                    <a:schemeClr val="bg1">
                      <a:lumMod val="50000"/>
                    </a:schemeClr>
                  </a:solidFill>
                </a:rPr>
                <a:t>Hope so</a:t>
              </a:r>
            </a:p>
            <a:p>
              <a:endParaRPr lang="en-US" sz="1600" dirty="0" smtClean="0">
                <a:solidFill>
                  <a:srgbClr val="008000"/>
                </a:solidFill>
              </a:endParaRPr>
            </a:p>
            <a:p>
              <a:r>
                <a:rPr lang="en-US" sz="1600" dirty="0" smtClean="0">
                  <a:solidFill>
                    <a:srgbClr val="FF0000"/>
                  </a:solidFill>
                </a:rPr>
                <a:t>Nah!</a:t>
              </a:r>
              <a:endParaRPr lang="en-US" sz="1600" dirty="0">
                <a:solidFill>
                  <a:srgbClr val="FF0000"/>
                </a:solidFill>
              </a:endParaRPr>
            </a:p>
          </p:txBody>
        </p:sp>
        <p:pic>
          <p:nvPicPr>
            <p:cNvPr id="10" name="Picture 9"/>
            <p:cNvPicPr>
              <a:picLocks noChangeAspect="1"/>
            </p:cNvPicPr>
            <p:nvPr/>
          </p:nvPicPr>
          <p:blipFill>
            <a:blip r:embed="rId2"/>
            <a:stretch>
              <a:fillRect/>
            </a:stretch>
          </p:blipFill>
          <p:spPr>
            <a:xfrm>
              <a:off x="2986549" y="1176580"/>
              <a:ext cx="3078964" cy="1935739"/>
            </a:xfrm>
            <a:prstGeom prst="rect">
              <a:avLst/>
            </a:prstGeom>
          </p:spPr>
        </p:pic>
      </p:grpSp>
      <p:sp>
        <p:nvSpPr>
          <p:cNvPr id="5" name="TextBox 4"/>
          <p:cNvSpPr txBox="1"/>
          <p:nvPr/>
        </p:nvSpPr>
        <p:spPr>
          <a:xfrm>
            <a:off x="3787950" y="3362174"/>
            <a:ext cx="1503574" cy="307777"/>
          </a:xfrm>
          <a:prstGeom prst="rect">
            <a:avLst/>
          </a:prstGeom>
          <a:noFill/>
        </p:spPr>
        <p:txBody>
          <a:bodyPr wrap="none" rtlCol="0">
            <a:spAutoFit/>
          </a:bodyPr>
          <a:lstStyle/>
          <a:p>
            <a:r>
              <a:rPr lang="en-US" sz="1400" dirty="0" smtClean="0"/>
              <a:t>GWAS results plot</a:t>
            </a:r>
            <a:endParaRPr lang="en-US" sz="1400" dirty="0"/>
          </a:p>
        </p:txBody>
      </p:sp>
    </p:spTree>
    <p:extLst>
      <p:ext uri="{BB962C8B-B14F-4D97-AF65-F5344CB8AC3E}">
        <p14:creationId xmlns:p14="http://schemas.microsoft.com/office/powerpoint/2010/main" val="20658241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2"/>
          <p:cNvSpPr txBox="1">
            <a:spLocks noChangeArrowheads="1"/>
          </p:cNvSpPr>
          <p:nvPr/>
        </p:nvSpPr>
        <p:spPr bwMode="auto">
          <a:xfrm>
            <a:off x="457200" y="914400"/>
            <a:ext cx="7848600" cy="4555093"/>
          </a:xfrm>
          <a:prstGeom prst="rect">
            <a:avLst/>
          </a:prstGeom>
          <a:noFill/>
          <a:ln w="9525">
            <a:noFill/>
            <a:miter lim="800000"/>
            <a:headEnd/>
            <a:tailEnd/>
          </a:ln>
        </p:spPr>
        <p:txBody>
          <a:bodyPr>
            <a:spAutoFit/>
          </a:bodyPr>
          <a:lstStyle/>
          <a:p>
            <a:pPr marL="457200" indent="-457200" eaLnBrk="0" hangingPunct="0">
              <a:spcBef>
                <a:spcPct val="50000"/>
              </a:spcBef>
              <a:buFontTx/>
              <a:buAutoNum type="arabicPeriod"/>
            </a:pPr>
            <a:r>
              <a:rPr lang="en-US" sz="2000" i="1" dirty="0" smtClean="0">
                <a:solidFill>
                  <a:srgbClr val="008000"/>
                </a:solidFill>
                <a:latin typeface="Gill Sans"/>
                <a:cs typeface="Gill Sans"/>
              </a:rPr>
              <a:t>Induction</a:t>
            </a:r>
            <a:r>
              <a:rPr lang="en-US" sz="2000" i="1" dirty="0" smtClean="0">
                <a:latin typeface="Gill Sans"/>
                <a:cs typeface="Gill Sans"/>
              </a:rPr>
              <a:t>: repeated observations replicate and hence support a hypothesis</a:t>
            </a:r>
            <a:endParaRPr lang="en-US" sz="2000" i="1" dirty="0">
              <a:latin typeface="Gill Sans"/>
              <a:cs typeface="Gill Sans"/>
            </a:endParaRPr>
          </a:p>
          <a:p>
            <a:pPr marL="457200" indent="-457200" eaLnBrk="0" hangingPunct="0">
              <a:spcBef>
                <a:spcPct val="50000"/>
              </a:spcBef>
              <a:buFontTx/>
              <a:buAutoNum type="arabicPeriod"/>
            </a:pPr>
            <a:r>
              <a:rPr lang="en-US" sz="2000" i="1" dirty="0" smtClean="0">
                <a:solidFill>
                  <a:srgbClr val="008000"/>
                </a:solidFill>
                <a:latin typeface="Gill Sans"/>
                <a:cs typeface="Gill Sans"/>
              </a:rPr>
              <a:t>Verifiability</a:t>
            </a:r>
            <a:r>
              <a:rPr lang="en-US" sz="2000" i="1" dirty="0" smtClean="0">
                <a:latin typeface="Gill Sans"/>
                <a:cs typeface="Gill Sans"/>
              </a:rPr>
              <a:t>: you should be able to confirm your hypothesis</a:t>
            </a:r>
            <a:endParaRPr lang="en-US" sz="2000" i="1" dirty="0">
              <a:latin typeface="Gill Sans"/>
              <a:cs typeface="Gill Sans"/>
            </a:endParaRPr>
          </a:p>
          <a:p>
            <a:pPr marL="457200" indent="-457200" eaLnBrk="0" hangingPunct="0">
              <a:spcBef>
                <a:spcPct val="50000"/>
              </a:spcBef>
              <a:buFontTx/>
              <a:buAutoNum type="arabicPeriod"/>
            </a:pPr>
            <a:r>
              <a:rPr lang="en-US" sz="2000" i="1" dirty="0" smtClean="0">
                <a:solidFill>
                  <a:srgbClr val="008000"/>
                </a:solidFill>
                <a:latin typeface="Gill Sans"/>
                <a:cs typeface="Gill Sans"/>
              </a:rPr>
              <a:t>Falsifiability</a:t>
            </a:r>
            <a:r>
              <a:rPr lang="en-US" sz="2000" i="1" dirty="0" smtClean="0">
                <a:latin typeface="Gill Sans"/>
                <a:cs typeface="Gill Sans"/>
              </a:rPr>
              <a:t>: a mistaken idea can be falsified</a:t>
            </a:r>
            <a:endParaRPr lang="en-US" sz="2000" i="1" dirty="0">
              <a:latin typeface="Gill Sans"/>
              <a:cs typeface="Gill Sans"/>
            </a:endParaRPr>
          </a:p>
          <a:p>
            <a:pPr marL="457200" indent="-457200" eaLnBrk="0" hangingPunct="0">
              <a:spcBef>
                <a:spcPct val="50000"/>
              </a:spcBef>
              <a:buFontTx/>
              <a:buAutoNum type="arabicPeriod"/>
            </a:pPr>
            <a:r>
              <a:rPr lang="en-US" sz="2000" i="1" dirty="0">
                <a:solidFill>
                  <a:srgbClr val="008000"/>
                </a:solidFill>
                <a:latin typeface="Gill Sans"/>
                <a:cs typeface="Gill Sans"/>
              </a:rPr>
              <a:t>Deduction from </a:t>
            </a:r>
            <a:r>
              <a:rPr lang="en-US" sz="2000" i="1" dirty="0" smtClean="0">
                <a:solidFill>
                  <a:srgbClr val="008000"/>
                </a:solidFill>
                <a:latin typeface="Gill Sans"/>
                <a:cs typeface="Gill Sans"/>
              </a:rPr>
              <a:t>theory</a:t>
            </a:r>
            <a:r>
              <a:rPr lang="en-US" sz="2000" dirty="0" smtClean="0">
                <a:latin typeface="Gill Sans"/>
                <a:cs typeface="Gill Sans"/>
              </a:rPr>
              <a:t>:  first principles may enable valid prediction </a:t>
            </a:r>
            <a:endParaRPr lang="en-US" sz="2000" i="1" dirty="0">
              <a:latin typeface="Gill Sans"/>
              <a:cs typeface="Gill Sans"/>
            </a:endParaRPr>
          </a:p>
          <a:p>
            <a:pPr marL="457200" indent="-457200" eaLnBrk="0" hangingPunct="0">
              <a:spcBef>
                <a:spcPct val="50000"/>
              </a:spcBef>
              <a:buFontTx/>
              <a:buAutoNum type="arabicPeriod"/>
            </a:pPr>
            <a:r>
              <a:rPr lang="en-US" sz="2000" i="1" dirty="0" smtClean="0">
                <a:solidFill>
                  <a:srgbClr val="008000"/>
                </a:solidFill>
                <a:latin typeface="Gill Sans"/>
                <a:cs typeface="Gill Sans"/>
              </a:rPr>
              <a:t>Prediction</a:t>
            </a:r>
            <a:r>
              <a:rPr lang="en-US" sz="2000" i="1" dirty="0" smtClean="0">
                <a:latin typeface="Gill Sans"/>
                <a:cs typeface="Gill Sans"/>
              </a:rPr>
              <a:t>:  if it’s true you should be able to predict future instances</a:t>
            </a:r>
            <a:endParaRPr lang="en-US" sz="2000" i="1" dirty="0">
              <a:latin typeface="Gill Sans"/>
              <a:cs typeface="Gill Sans"/>
            </a:endParaRPr>
          </a:p>
          <a:p>
            <a:pPr marL="457200" indent="-457200" eaLnBrk="0" hangingPunct="0">
              <a:spcBef>
                <a:spcPct val="50000"/>
              </a:spcBef>
              <a:buFontTx/>
              <a:buAutoNum type="arabicPeriod"/>
            </a:pPr>
            <a:r>
              <a:rPr lang="en-US" sz="2000" i="1" dirty="0" smtClean="0">
                <a:solidFill>
                  <a:srgbClr val="008000"/>
                </a:solidFill>
                <a:latin typeface="Gill Sans"/>
                <a:cs typeface="Gill Sans"/>
              </a:rPr>
              <a:t>Parsimony</a:t>
            </a:r>
            <a:r>
              <a:rPr lang="en-US" sz="2000" i="1" dirty="0" smtClean="0">
                <a:latin typeface="Gill Sans"/>
                <a:cs typeface="Gill Sans"/>
              </a:rPr>
              <a:t>:  the simplest explanation is best (what justifies this criterion?)</a:t>
            </a:r>
            <a:endParaRPr lang="en-US" sz="2000" i="1" dirty="0">
              <a:latin typeface="Gill Sans"/>
              <a:cs typeface="Gill Sans"/>
            </a:endParaRPr>
          </a:p>
          <a:p>
            <a:pPr marL="457200" indent="-457200" eaLnBrk="0" hangingPunct="0">
              <a:spcBef>
                <a:spcPct val="50000"/>
              </a:spcBef>
              <a:buFontTx/>
              <a:buAutoNum type="arabicPeriod"/>
            </a:pPr>
            <a:r>
              <a:rPr lang="en-US" sz="2000" i="1" dirty="0">
                <a:solidFill>
                  <a:srgbClr val="008000"/>
                </a:solidFill>
                <a:latin typeface="Gill Sans"/>
                <a:cs typeface="Gill Sans"/>
              </a:rPr>
              <a:t>Probabilistic </a:t>
            </a:r>
            <a:r>
              <a:rPr lang="en-US" sz="2000" i="1" u="sng" dirty="0">
                <a:solidFill>
                  <a:srgbClr val="008000"/>
                </a:solidFill>
                <a:latin typeface="Gill Sans"/>
                <a:cs typeface="Gill Sans"/>
              </a:rPr>
              <a:t>causation</a:t>
            </a:r>
            <a:r>
              <a:rPr lang="en-US" sz="2000" i="1" dirty="0">
                <a:latin typeface="Gill Sans"/>
                <a:cs typeface="Gill Sans"/>
              </a:rPr>
              <a:t>: ‘significance’, power, importance</a:t>
            </a:r>
          </a:p>
          <a:p>
            <a:pPr marL="457200" indent="-457200" eaLnBrk="0" hangingPunct="0">
              <a:spcBef>
                <a:spcPct val="50000"/>
              </a:spcBef>
              <a:buFontTx/>
              <a:buAutoNum type="arabicPeriod"/>
            </a:pPr>
            <a:r>
              <a:rPr lang="en-US" sz="2000" i="1" dirty="0">
                <a:solidFill>
                  <a:srgbClr val="008000"/>
                </a:solidFill>
                <a:latin typeface="Gill Sans"/>
                <a:cs typeface="Gill Sans"/>
              </a:rPr>
              <a:t>Probabilistic </a:t>
            </a:r>
            <a:r>
              <a:rPr lang="en-US" sz="2000" i="1" u="sng" dirty="0" smtClean="0">
                <a:solidFill>
                  <a:srgbClr val="008000"/>
                </a:solidFill>
                <a:latin typeface="Gill Sans"/>
                <a:cs typeface="Gill Sans"/>
              </a:rPr>
              <a:t>hypotheses</a:t>
            </a:r>
            <a:r>
              <a:rPr lang="en-US" sz="2000" i="1" u="sng" dirty="0" smtClean="0">
                <a:latin typeface="Gill Sans"/>
                <a:cs typeface="Gill Sans"/>
              </a:rPr>
              <a:t>:</a:t>
            </a:r>
            <a:r>
              <a:rPr lang="en-US" sz="2000" i="1" dirty="0" smtClean="0">
                <a:latin typeface="Gill Sans"/>
                <a:cs typeface="Gill Sans"/>
              </a:rPr>
              <a:t> what guesses about Nature seem most plausible? </a:t>
            </a:r>
          </a:p>
          <a:p>
            <a:pPr marL="457200" indent="-457200" eaLnBrk="0" hangingPunct="0">
              <a:spcBef>
                <a:spcPct val="50000"/>
              </a:spcBef>
              <a:buFontTx/>
              <a:buAutoNum type="arabicPeriod"/>
            </a:pPr>
            <a:r>
              <a:rPr lang="en-US" sz="2000" i="1" dirty="0" smtClean="0">
                <a:solidFill>
                  <a:srgbClr val="FF3300"/>
                </a:solidFill>
                <a:latin typeface="Gill Sans"/>
                <a:cs typeface="Gill Sans"/>
              </a:rPr>
              <a:t>Who cares??: Use whatever you want!</a:t>
            </a:r>
          </a:p>
          <a:p>
            <a:pPr marL="457200" indent="-457200" eaLnBrk="0" hangingPunct="0">
              <a:spcBef>
                <a:spcPct val="50000"/>
              </a:spcBef>
              <a:buFontTx/>
              <a:buAutoNum type="arabicPeriod"/>
            </a:pPr>
            <a:r>
              <a:rPr lang="en-US" sz="2000" i="1" dirty="0" smtClean="0">
                <a:solidFill>
                  <a:srgbClr val="800000"/>
                </a:solidFill>
                <a:latin typeface="Gill Sans"/>
                <a:cs typeface="Gill Sans"/>
              </a:rPr>
              <a:t>Gang warfare</a:t>
            </a:r>
            <a:r>
              <a:rPr lang="en-US" sz="2000" i="1" dirty="0" smtClean="0">
                <a:solidFill>
                  <a:srgbClr val="FF3300"/>
                </a:solidFill>
                <a:latin typeface="Gill Sans"/>
                <a:cs typeface="Gill Sans"/>
              </a:rPr>
              <a:t>: Use whatever will get your desired result published!</a:t>
            </a:r>
            <a:endParaRPr lang="en-US" sz="2000" i="1" dirty="0">
              <a:solidFill>
                <a:srgbClr val="FF3300"/>
              </a:solidFill>
              <a:latin typeface="Gill Sans"/>
              <a:cs typeface="Gill Sans"/>
            </a:endParaRPr>
          </a:p>
        </p:txBody>
      </p:sp>
      <p:sp>
        <p:nvSpPr>
          <p:cNvPr id="17411" name="Text Box 4"/>
          <p:cNvSpPr txBox="1">
            <a:spLocks noChangeArrowheads="1"/>
          </p:cNvSpPr>
          <p:nvPr/>
        </p:nvSpPr>
        <p:spPr bwMode="auto">
          <a:xfrm>
            <a:off x="457200" y="381000"/>
            <a:ext cx="8229600" cy="523220"/>
          </a:xfrm>
          <a:prstGeom prst="rect">
            <a:avLst/>
          </a:prstGeom>
          <a:noFill/>
          <a:ln w="9525">
            <a:noFill/>
            <a:miter lim="800000"/>
            <a:headEnd/>
            <a:tailEnd/>
          </a:ln>
        </p:spPr>
        <p:txBody>
          <a:bodyPr wrap="square">
            <a:spAutoFit/>
          </a:bodyPr>
          <a:lstStyle/>
          <a:p>
            <a:pPr eaLnBrk="0" hangingPunct="0">
              <a:spcBef>
                <a:spcPct val="50000"/>
              </a:spcBef>
            </a:pPr>
            <a:r>
              <a:rPr lang="en-US" sz="2800" i="1" dirty="0" smtClean="0">
                <a:solidFill>
                  <a:srgbClr val="0066FF"/>
                </a:solidFill>
                <a:latin typeface="Gill Sans"/>
                <a:cs typeface="Gill Sans"/>
              </a:rPr>
              <a:t>Epistemology: How do we know Nature?</a:t>
            </a:r>
            <a:endParaRPr lang="en-US" sz="2800" i="1" dirty="0">
              <a:solidFill>
                <a:srgbClr val="0066FF"/>
              </a:solidFill>
              <a:latin typeface="Gill Sans"/>
              <a:cs typeface="Gill Sans"/>
            </a:endParaRPr>
          </a:p>
        </p:txBody>
      </p:sp>
      <p:sp>
        <p:nvSpPr>
          <p:cNvPr id="2" name="TextBox 1"/>
          <p:cNvSpPr txBox="1"/>
          <p:nvPr/>
        </p:nvSpPr>
        <p:spPr>
          <a:xfrm>
            <a:off x="457200" y="5792747"/>
            <a:ext cx="8276625" cy="461665"/>
          </a:xfrm>
          <a:prstGeom prst="rect">
            <a:avLst/>
          </a:prstGeom>
          <a:solidFill>
            <a:srgbClr val="FFFF00"/>
          </a:solidFill>
          <a:ln w="28575" cmpd="sng">
            <a:solidFill>
              <a:srgbClr val="FF0000"/>
            </a:solidFill>
          </a:ln>
        </p:spPr>
        <p:txBody>
          <a:bodyPr wrap="none" rtlCol="0">
            <a:spAutoFit/>
          </a:bodyPr>
          <a:lstStyle/>
          <a:p>
            <a:r>
              <a:rPr lang="en-US" sz="2400" dirty="0" smtClean="0"/>
              <a:t>Note that all of these criteria assume some form of replicability</a:t>
            </a:r>
            <a:endParaRPr lang="en-US" sz="2400" dirty="0"/>
          </a:p>
        </p:txBody>
      </p:sp>
    </p:spTree>
    <p:extLst>
      <p:ext uri="{BB962C8B-B14F-4D97-AF65-F5344CB8AC3E}">
        <p14:creationId xmlns:p14="http://schemas.microsoft.com/office/powerpoint/2010/main" val="8714436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6066">
                                            <p:txEl>
                                              <p:pRg st="8" end="8"/>
                                            </p:txEl>
                                          </p:spTgt>
                                        </p:tgtEl>
                                        <p:attrNameLst>
                                          <p:attrName>style.visibility</p:attrName>
                                        </p:attrNameLst>
                                      </p:cBhvr>
                                      <p:to>
                                        <p:strVal val="visible"/>
                                      </p:to>
                                    </p:set>
                                    <p:animEffect transition="in" filter="dissolve">
                                      <p:cBhvr>
                                        <p:cTn id="7" dur="500"/>
                                        <p:tgtEl>
                                          <p:spTgt spid="216066">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6066">
                                            <p:txEl>
                                              <p:pRg st="9" end="9"/>
                                            </p:txEl>
                                          </p:spTgt>
                                        </p:tgtEl>
                                        <p:attrNameLst>
                                          <p:attrName>style.visibility</p:attrName>
                                        </p:attrNameLst>
                                      </p:cBhvr>
                                      <p:to>
                                        <p:strVal val="visible"/>
                                      </p:to>
                                    </p:set>
                                    <p:animEffect transition="in" filter="dissolve">
                                      <p:cBhvr>
                                        <p:cTn id="12" dur="500"/>
                                        <p:tgtEl>
                                          <p:spTgt spid="216066">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12873</TotalTime>
  <Words>2989</Words>
  <Application>Microsoft Macintosh PowerPoint</Application>
  <PresentationFormat>On-screen Show (4:3)</PresentationFormat>
  <Paragraphs>382</Paragraphs>
  <Slides>34</Slides>
  <Notes>13</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Penn State Univ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 Weiss</dc:creator>
  <cp:lastModifiedBy>Kenneth Weiss</cp:lastModifiedBy>
  <cp:revision>306</cp:revision>
  <dcterms:created xsi:type="dcterms:W3CDTF">2012-12-10T13:22:25Z</dcterms:created>
  <dcterms:modified xsi:type="dcterms:W3CDTF">2017-07-10T11:59:16Z</dcterms:modified>
</cp:coreProperties>
</file>